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405" r:id="rId3"/>
    <p:sldId id="624" r:id="rId4"/>
    <p:sldId id="406" r:id="rId5"/>
    <p:sldId id="665" r:id="rId6"/>
    <p:sldId id="641" r:id="rId7"/>
    <p:sldId id="667" r:id="rId8"/>
    <p:sldId id="636" r:id="rId9"/>
    <p:sldId id="683" r:id="rId10"/>
    <p:sldId id="684" r:id="rId11"/>
    <p:sldId id="685" r:id="rId12"/>
    <p:sldId id="616" r:id="rId13"/>
    <p:sldId id="676" r:id="rId14"/>
    <p:sldId id="615" r:id="rId15"/>
    <p:sldId id="639" r:id="rId16"/>
    <p:sldId id="710" r:id="rId17"/>
    <p:sldId id="723" r:id="rId18"/>
    <p:sldId id="722" r:id="rId19"/>
    <p:sldId id="698" r:id="rId21"/>
    <p:sldId id="699" r:id="rId22"/>
    <p:sldId id="743" r:id="rId23"/>
    <p:sldId id="694" r:id="rId24"/>
    <p:sldId id="633" r:id="rId25"/>
    <p:sldId id="700" r:id="rId26"/>
    <p:sldId id="621" r:id="rId27"/>
    <p:sldId id="737" r:id="rId28"/>
    <p:sldId id="736" r:id="rId29"/>
    <p:sldId id="735" r:id="rId30"/>
    <p:sldId id="738" r:id="rId31"/>
    <p:sldId id="709" r:id="rId32"/>
    <p:sldId id="61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87" autoAdjust="0"/>
    <p:restoredTop sz="94660"/>
  </p:normalViewPr>
  <p:slideViewPr>
    <p:cSldViewPr snapToGrid="0" showGuides="1">
      <p:cViewPr varScale="1">
        <p:scale>
          <a:sx n="75" d="100"/>
          <a:sy n="75" d="100"/>
        </p:scale>
        <p:origin x="54" y="6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B70FEB-2AB0-4DC8-9752-B86BCB69ABE3}"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DA95F-00C9-46CB-B7EB-7CA43456DF57}"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812800" y="1219200"/>
            <a:ext cx="105664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ln>
        </p:spPr>
        <p:txBody>
          <a:bodyPr/>
          <a:lstStyle/>
          <a:p>
            <a:pPr>
              <a:defRPr/>
            </a:pPr>
            <a:endParaRPr lang="en-US" sz="1800"/>
          </a:p>
        </p:txBody>
      </p:sp>
      <p:sp>
        <p:nvSpPr>
          <p:cNvPr id="5" name="Line 8"/>
          <p:cNvSpPr>
            <a:spLocks noChangeShapeType="1"/>
          </p:cNvSpPr>
          <p:nvPr/>
        </p:nvSpPr>
        <p:spPr bwMode="auto">
          <a:xfrm>
            <a:off x="2641601" y="3962400"/>
            <a:ext cx="8682567" cy="0"/>
          </a:xfrm>
          <a:prstGeom prst="line">
            <a:avLst/>
          </a:prstGeom>
          <a:noFill/>
          <a:ln w="19050">
            <a:solidFill>
              <a:schemeClr val="accent1"/>
            </a:solidFill>
            <a:round/>
          </a:ln>
          <a:effectLst/>
        </p:spPr>
        <p:txBody>
          <a:bodyPr/>
          <a:lstStyle/>
          <a:p>
            <a:pPr>
              <a:defRPr/>
            </a:pPr>
            <a:endParaRPr lang="en-US" sz="1800"/>
          </a:p>
        </p:txBody>
      </p:sp>
      <p:sp>
        <p:nvSpPr>
          <p:cNvPr id="7170" name="Rectangle 2"/>
          <p:cNvSpPr>
            <a:spLocks noGrp="1" noChangeArrowheads="1"/>
          </p:cNvSpPr>
          <p:nvPr>
            <p:ph type="ctrTitle"/>
          </p:nvPr>
        </p:nvSpPr>
        <p:spPr>
          <a:xfrm>
            <a:off x="1219201" y="1524000"/>
            <a:ext cx="10164233" cy="1752600"/>
          </a:xfrm>
        </p:spPr>
        <p:txBody>
          <a:bodyPr/>
          <a:lstStyle>
            <a:lvl1pPr>
              <a:defRPr sz="5000"/>
            </a:lvl1pPr>
          </a:lstStyle>
          <a:p>
            <a:r>
              <a:rPr lang="en-US" altLang="en-US"/>
              <a:t>Click to edit Master title style</a:t>
            </a:r>
            <a:endParaRPr lang="en-US" altLang="en-US"/>
          </a:p>
        </p:txBody>
      </p:sp>
      <p:sp>
        <p:nvSpPr>
          <p:cNvPr id="7171"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800"/>
            </a:lvl1pPr>
          </a:lstStyle>
          <a:p>
            <a:r>
              <a:rPr lang="en-US" altLang="en-US"/>
              <a:t>Click to edit Master subtitle style</a:t>
            </a:r>
            <a:endParaRPr lang="en-US" altLang="en-US"/>
          </a:p>
        </p:txBody>
      </p:sp>
      <p:sp>
        <p:nvSpPr>
          <p:cNvPr id="6" name="Rectangle 4"/>
          <p:cNvSpPr>
            <a:spLocks noGrp="1" noChangeArrowheads="1"/>
          </p:cNvSpPr>
          <p:nvPr>
            <p:ph type="dt" sz="half" idx="10"/>
          </p:nvPr>
        </p:nvSpPr>
        <p:spPr/>
        <p:txBody>
          <a:bodyPr/>
          <a:lstStyle>
            <a:lvl1pPr>
              <a:defRPr/>
            </a:lvl1pPr>
          </a:lstStyle>
          <a:p>
            <a:fld id="{031679A5-3CD5-4670-BA1C-6D3E686730B8}" type="datetime1">
              <a:rPr lang="en-US" smtClean="0"/>
            </a:fld>
            <a:endParaRPr lang="en-US"/>
          </a:p>
        </p:txBody>
      </p:sp>
      <p:sp>
        <p:nvSpPr>
          <p:cNvPr id="7" name="Rectangle 5"/>
          <p:cNvSpPr>
            <a:spLocks noGrp="1" noChangeArrowheads="1"/>
          </p:cNvSpPr>
          <p:nvPr>
            <p:ph type="ftr" sz="quarter" idx="11"/>
          </p:nvPr>
        </p:nvSpPr>
        <p:spPr>
          <a:xfrm>
            <a:off x="4165600" y="6243638"/>
            <a:ext cx="3860800" cy="457200"/>
          </a:xfrm>
        </p:spPr>
        <p:txBody>
          <a:bodyPr/>
          <a:lstStyle>
            <a:lvl1pPr>
              <a:defRPr/>
            </a:lvl1pPr>
          </a:lstStyle>
          <a:p>
            <a:r>
              <a:rPr lang="en-US"/>
              <a:t>Multi Focus Image Fusion using Pixel Level Deep Learning Convolution Neural Network</a:t>
            </a:r>
            <a:endParaRPr lang="en-US"/>
          </a:p>
        </p:txBody>
      </p:sp>
      <p:sp>
        <p:nvSpPr>
          <p:cNvPr id="8"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fld id="{0FEB0A8B-76E0-4DE6-8825-E6F319959718}" type="datetime1">
              <a:rPr lang="en-US" smtClean="0"/>
            </a:fld>
            <a:endParaRPr lang="en-US"/>
          </a:p>
        </p:txBody>
      </p:sp>
      <p:sp>
        <p:nvSpPr>
          <p:cNvPr id="5"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6"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fld id="{82BB8677-C708-4085-914A-CA21B4E6B41B}" type="datetime1">
              <a:rPr lang="en-US" smtClean="0"/>
            </a:fld>
            <a:endParaRPr lang="en-US"/>
          </a:p>
        </p:txBody>
      </p:sp>
      <p:sp>
        <p:nvSpPr>
          <p:cNvPr id="5"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6"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endParaRPr lang="en-US"/>
          </a:p>
        </p:txBody>
      </p:sp>
      <p:sp>
        <p:nvSpPr>
          <p:cNvPr id="3" name="Table Placeholder 2"/>
          <p:cNvSpPr>
            <a:spLocks noGrp="1"/>
          </p:cNvSpPr>
          <p:nvPr>
            <p:ph type="tbl" idx="1" hasCustomPrompt="1"/>
          </p:nvPr>
        </p:nvSpPr>
        <p:spPr>
          <a:xfrm>
            <a:off x="609600" y="1600201"/>
            <a:ext cx="10972800" cy="4530725"/>
          </a:xfrm>
        </p:spPr>
        <p:txBody>
          <a:bodyPr/>
          <a:lstStyle/>
          <a:p>
            <a:pPr lvl="0"/>
            <a:r>
              <a:rPr lang="en-US" noProof="0"/>
              <a:t>Click icon to add table</a:t>
            </a:r>
            <a:endParaRPr lang="en-US" noProof="0"/>
          </a:p>
        </p:txBody>
      </p:sp>
      <p:sp>
        <p:nvSpPr>
          <p:cNvPr id="4" name="Rectangle 4"/>
          <p:cNvSpPr>
            <a:spLocks noGrp="1" noChangeArrowheads="1"/>
          </p:cNvSpPr>
          <p:nvPr>
            <p:ph type="dt" sz="half" idx="10"/>
          </p:nvPr>
        </p:nvSpPr>
        <p:spPr/>
        <p:txBody>
          <a:bodyPr/>
          <a:lstStyle>
            <a:lvl1pPr>
              <a:defRPr/>
            </a:lvl1pPr>
          </a:lstStyle>
          <a:p>
            <a:fld id="{3D449921-D3CE-4886-844F-8028BB57260D}" type="datetime1">
              <a:rPr lang="en-US" smtClean="0"/>
            </a:fld>
            <a:endParaRPr lang="en-US"/>
          </a:p>
        </p:txBody>
      </p:sp>
      <p:sp>
        <p:nvSpPr>
          <p:cNvPr id="5"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6"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endParaRPr lang="en-US"/>
          </a:p>
        </p:txBody>
      </p:sp>
      <p:sp>
        <p:nvSpPr>
          <p:cNvPr id="3" name="Text Placeholder 2"/>
          <p:cNvSpPr>
            <a:spLocks noGrp="1"/>
          </p:cNvSpPr>
          <p:nvPr>
            <p:ph type="body" sz="half" idx="1"/>
          </p:nvPr>
        </p:nvSpPr>
        <p:spPr>
          <a:xfrm>
            <a:off x="609600" y="1600201"/>
            <a:ext cx="5384800" cy="4530725"/>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quarter" idx="2"/>
          </p:nvPr>
        </p:nvSpPr>
        <p:spPr>
          <a:xfrm>
            <a:off x="6197600" y="1600201"/>
            <a:ext cx="5384800" cy="218916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3"/>
          </p:nvPr>
        </p:nvSpPr>
        <p:spPr>
          <a:xfrm>
            <a:off x="6197600" y="3941763"/>
            <a:ext cx="5384800" cy="218916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Rectangle 4"/>
          <p:cNvSpPr>
            <a:spLocks noGrp="1" noChangeArrowheads="1"/>
          </p:cNvSpPr>
          <p:nvPr>
            <p:ph type="dt" sz="half" idx="10"/>
          </p:nvPr>
        </p:nvSpPr>
        <p:spPr/>
        <p:txBody>
          <a:bodyPr/>
          <a:lstStyle>
            <a:lvl1pPr>
              <a:defRPr/>
            </a:lvl1pPr>
          </a:lstStyle>
          <a:p>
            <a:fld id="{07695D7D-3723-4260-9EC2-8D45F2698ABC}" type="datetime1">
              <a:rPr lang="en-US" smtClean="0"/>
            </a:fld>
            <a:endParaRPr lang="en-US"/>
          </a:p>
        </p:txBody>
      </p:sp>
      <p:sp>
        <p:nvSpPr>
          <p:cNvPr id="7"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8"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endParaRPr lang="en-US"/>
          </a:p>
        </p:txBody>
      </p:sp>
      <p:sp>
        <p:nvSpPr>
          <p:cNvPr id="3" name="Text Placeholder 2"/>
          <p:cNvSpPr>
            <a:spLocks noGrp="1"/>
          </p:cNvSpPr>
          <p:nvPr>
            <p:ph type="body" sz="half" idx="1"/>
          </p:nvPr>
        </p:nvSpPr>
        <p:spPr>
          <a:xfrm>
            <a:off x="609600" y="1600201"/>
            <a:ext cx="5384800" cy="4530725"/>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hart Placeholder 3"/>
          <p:cNvSpPr>
            <a:spLocks noGrp="1"/>
          </p:cNvSpPr>
          <p:nvPr>
            <p:ph type="chart" sz="half" idx="2" hasCustomPrompt="1"/>
          </p:nvPr>
        </p:nvSpPr>
        <p:spPr>
          <a:xfrm>
            <a:off x="6197600" y="1600201"/>
            <a:ext cx="5384800" cy="4530725"/>
          </a:xfrm>
        </p:spPr>
        <p:txBody>
          <a:bodyPr/>
          <a:lstStyle/>
          <a:p>
            <a:pPr lvl="0"/>
            <a:r>
              <a:rPr lang="en-US" noProof="0"/>
              <a:t>Click icon to add chart</a:t>
            </a:r>
            <a:endParaRPr lang="en-US" noProof="0"/>
          </a:p>
        </p:txBody>
      </p:sp>
      <p:sp>
        <p:nvSpPr>
          <p:cNvPr id="5" name="Rectangle 4"/>
          <p:cNvSpPr>
            <a:spLocks noGrp="1" noChangeArrowheads="1"/>
          </p:cNvSpPr>
          <p:nvPr>
            <p:ph type="dt" sz="half" idx="10"/>
          </p:nvPr>
        </p:nvSpPr>
        <p:spPr/>
        <p:txBody>
          <a:bodyPr/>
          <a:lstStyle>
            <a:lvl1pPr>
              <a:defRPr/>
            </a:lvl1pPr>
          </a:lstStyle>
          <a:p>
            <a:fld id="{F7928C4B-F666-4D53-89FB-64E61B2D9F1E}" type="datetime1">
              <a:rPr lang="en-US" smtClean="0"/>
            </a:fld>
            <a:endParaRPr lang="en-US"/>
          </a:p>
        </p:txBody>
      </p:sp>
      <p:sp>
        <p:nvSpPr>
          <p:cNvPr id="6"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7"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fld id="{36A0F559-F713-463D-9211-2D059701D939}" type="datetime1">
              <a:rPr lang="en-US" smtClean="0"/>
            </a:fld>
            <a:endParaRPr lang="en-US"/>
          </a:p>
        </p:txBody>
      </p:sp>
      <p:sp>
        <p:nvSpPr>
          <p:cNvPr id="5"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6"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endParaRPr lang="en-US"/>
          </a:p>
        </p:txBody>
      </p:sp>
      <p:sp>
        <p:nvSpPr>
          <p:cNvPr id="4" name="Rectangle 4"/>
          <p:cNvSpPr>
            <a:spLocks noGrp="1" noChangeArrowheads="1"/>
          </p:cNvSpPr>
          <p:nvPr>
            <p:ph type="dt" sz="half" idx="10"/>
          </p:nvPr>
        </p:nvSpPr>
        <p:spPr/>
        <p:txBody>
          <a:bodyPr/>
          <a:lstStyle>
            <a:lvl1pPr>
              <a:defRPr/>
            </a:lvl1pPr>
          </a:lstStyle>
          <a:p>
            <a:fld id="{C12B307C-9BE9-409E-B541-D20DEE905582}" type="datetime1">
              <a:rPr lang="en-US" smtClean="0"/>
            </a:fld>
            <a:endParaRPr lang="en-US"/>
          </a:p>
        </p:txBody>
      </p:sp>
      <p:sp>
        <p:nvSpPr>
          <p:cNvPr id="5"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6"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4"/>
          <p:cNvSpPr>
            <a:spLocks noGrp="1" noChangeArrowheads="1"/>
          </p:cNvSpPr>
          <p:nvPr>
            <p:ph type="dt" sz="half" idx="10"/>
          </p:nvPr>
        </p:nvSpPr>
        <p:spPr/>
        <p:txBody>
          <a:bodyPr/>
          <a:lstStyle>
            <a:lvl1pPr>
              <a:defRPr/>
            </a:lvl1pPr>
          </a:lstStyle>
          <a:p>
            <a:fld id="{B06A332A-E01C-4B06-975D-A293431D1265}" type="datetime1">
              <a:rPr lang="en-US" smtClean="0"/>
            </a:fld>
            <a:endParaRPr lang="en-US"/>
          </a:p>
        </p:txBody>
      </p:sp>
      <p:sp>
        <p:nvSpPr>
          <p:cNvPr id="6"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7"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4"/>
          <p:cNvSpPr>
            <a:spLocks noGrp="1" noChangeArrowheads="1"/>
          </p:cNvSpPr>
          <p:nvPr>
            <p:ph type="dt" sz="half" idx="10"/>
          </p:nvPr>
        </p:nvSpPr>
        <p:spPr/>
        <p:txBody>
          <a:bodyPr/>
          <a:lstStyle>
            <a:lvl1pPr>
              <a:defRPr/>
            </a:lvl1pPr>
          </a:lstStyle>
          <a:p>
            <a:fld id="{C4FF4ED9-ED63-47B7-BA18-5A5A64E737B3}" type="datetime1">
              <a:rPr lang="en-US" smtClean="0"/>
            </a:fld>
            <a:endParaRPr lang="en-US"/>
          </a:p>
        </p:txBody>
      </p:sp>
      <p:sp>
        <p:nvSpPr>
          <p:cNvPr id="8"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9"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fld id="{220F77C0-6BE6-469B-85DD-7E02E78E9D66}" type="datetime1">
              <a:rPr lang="en-US" smtClean="0"/>
            </a:fld>
            <a:endParaRPr lang="en-US"/>
          </a:p>
        </p:txBody>
      </p:sp>
      <p:sp>
        <p:nvSpPr>
          <p:cNvPr id="4"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5"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fld id="{23C8508D-CF83-4951-9F8D-FAA6B3EA007F}" type="datetime1">
              <a:rPr lang="en-US" smtClean="0"/>
            </a:fld>
            <a:endParaRPr lang="en-US"/>
          </a:p>
        </p:txBody>
      </p:sp>
      <p:sp>
        <p:nvSpPr>
          <p:cNvPr id="3"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4"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Rectangle 4"/>
          <p:cNvSpPr>
            <a:spLocks noGrp="1" noChangeArrowheads="1"/>
          </p:cNvSpPr>
          <p:nvPr>
            <p:ph type="dt" sz="half" idx="10"/>
          </p:nvPr>
        </p:nvSpPr>
        <p:spPr/>
        <p:txBody>
          <a:bodyPr/>
          <a:lstStyle>
            <a:lvl1pPr>
              <a:defRPr/>
            </a:lvl1pPr>
          </a:lstStyle>
          <a:p>
            <a:fld id="{9283FBA9-53A3-4F0A-9721-9F7076433830}" type="datetime1">
              <a:rPr lang="en-US" smtClean="0"/>
            </a:fld>
            <a:endParaRPr lang="en-US"/>
          </a:p>
        </p:txBody>
      </p:sp>
      <p:sp>
        <p:nvSpPr>
          <p:cNvPr id="6"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7"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Rectangle 4"/>
          <p:cNvSpPr>
            <a:spLocks noGrp="1" noChangeArrowheads="1"/>
          </p:cNvSpPr>
          <p:nvPr>
            <p:ph type="dt" sz="half" idx="10"/>
          </p:nvPr>
        </p:nvSpPr>
        <p:spPr/>
        <p:txBody>
          <a:bodyPr/>
          <a:lstStyle>
            <a:lvl1pPr>
              <a:defRPr/>
            </a:lvl1pPr>
          </a:lstStyle>
          <a:p>
            <a:fld id="{CE0DCDCA-2BD4-425E-B34C-D8134B6FBD77}" type="datetime1">
              <a:rPr lang="en-US" smtClean="0"/>
            </a:fld>
            <a:endParaRPr lang="en-US"/>
          </a:p>
        </p:txBody>
      </p:sp>
      <p:sp>
        <p:nvSpPr>
          <p:cNvPr id="6" name="Rectangle 5"/>
          <p:cNvSpPr>
            <a:spLocks noGrp="1" noChangeArrowheads="1"/>
          </p:cNvSpPr>
          <p:nvPr>
            <p:ph type="ftr" sz="quarter" idx="11"/>
          </p:nvPr>
        </p:nvSpPr>
        <p:spPr/>
        <p:txBody>
          <a:bodyPr/>
          <a:lstStyle>
            <a:lvl1pPr>
              <a:defRPr/>
            </a:lvl1pPr>
          </a:lstStyle>
          <a:p>
            <a:r>
              <a:rPr lang="en-US"/>
              <a:t>Multi Focus Image Fusion using Pixel Level Deep Learning Convolution Neural Network</a:t>
            </a:r>
            <a:endParaRPr lang="en-US"/>
          </a:p>
        </p:txBody>
      </p:sp>
      <p:sp>
        <p:nvSpPr>
          <p:cNvPr id="7" name="Rectangle 6"/>
          <p:cNvSpPr>
            <a:spLocks noGrp="1" noChangeArrowheads="1"/>
          </p:cNvSpPr>
          <p:nvPr>
            <p:ph type="sldNum" sz="quarter" idx="12"/>
          </p:nvPr>
        </p:nvSpPr>
        <p:spPr/>
        <p:txBody>
          <a:bodyPr/>
          <a:lstStyle>
            <a:lvl1pPr>
              <a:defRPr/>
            </a:lvl1pPr>
          </a:lstStyle>
          <a:p>
            <a:fld id="{02419A5B-523E-4416-BE98-FCD1B2819A30}"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600" y="277814"/>
            <a:ext cx="10972800" cy="1139825"/>
          </a:xfrm>
          <a:prstGeom prst="rect">
            <a:avLst/>
          </a:prstGeom>
          <a:noFill/>
          <a:ln w="9525">
            <a:noFill/>
            <a:miter lim="800000"/>
          </a:ln>
        </p:spPr>
        <p:txBody>
          <a:bodyPr vert="horz" wrap="square" lIns="91440" tIns="45720" rIns="91440" bIns="45720" numCol="1" anchor="t" anchorCtr="0" compatLnSpc="1"/>
          <a:lstStyle/>
          <a:p>
            <a:pPr lvl="0"/>
            <a:r>
              <a:rPr lang="en-US" altLang="en-US"/>
              <a:t>Click to edit Master title style</a:t>
            </a:r>
            <a:endParaRPr lang="en-US" altLang="en-US"/>
          </a:p>
        </p:txBody>
      </p:sp>
      <p:sp>
        <p:nvSpPr>
          <p:cNvPr id="4099" name="Rectangle 3"/>
          <p:cNvSpPr>
            <a:spLocks noGrp="1" noChangeArrowheads="1"/>
          </p:cNvSpPr>
          <p:nvPr>
            <p:ph type="body" idx="1"/>
          </p:nvPr>
        </p:nvSpPr>
        <p:spPr bwMode="auto">
          <a:xfrm>
            <a:off x="609600" y="1600201"/>
            <a:ext cx="10972800" cy="4530725"/>
          </a:xfrm>
          <a:prstGeom prst="rect">
            <a:avLst/>
          </a:prstGeom>
          <a:noFill/>
          <a:ln w="9525">
            <a:noFill/>
            <a:miter lim="800000"/>
          </a:ln>
        </p:spPr>
        <p:txBody>
          <a:bodyPr vert="horz" wrap="square" lIns="91440" tIns="45720" rIns="91440" bIns="45720" numCol="1" anchor="t" anchorCtr="0" compatLnSpc="1"/>
          <a:lstStyle/>
          <a:p>
            <a:pPr lvl="0"/>
            <a:r>
              <a:rPr lang="en-US" altLang="en-US"/>
              <a:t>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6148" name="Rectangle 4"/>
          <p:cNvSpPr>
            <a:spLocks noGrp="1" noChangeArrowheads="1"/>
          </p:cNvSpPr>
          <p:nvPr>
            <p:ph type="dt" sz="half" idx="2"/>
          </p:nvPr>
        </p:nvSpPr>
        <p:spPr bwMode="auto">
          <a:xfrm>
            <a:off x="609600" y="6243638"/>
            <a:ext cx="2844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mj-lt"/>
              </a:defRPr>
            </a:lvl1pPr>
          </a:lstStyle>
          <a:p>
            <a:fld id="{B6DD8679-AE54-445D-AA56-4101AE7635B7}" type="datetime1">
              <a:rPr lang="en-US" smtClean="0"/>
            </a:fld>
            <a:endParaRPr lang="en-US"/>
          </a:p>
        </p:txBody>
      </p:sp>
      <p:sp>
        <p:nvSpPr>
          <p:cNvPr id="6149" name="Rectangle 5"/>
          <p:cNvSpPr>
            <a:spLocks noGrp="1" noChangeArrowheads="1"/>
          </p:cNvSpPr>
          <p:nvPr>
            <p:ph type="ftr" sz="quarter" idx="3"/>
          </p:nvPr>
        </p:nvSpPr>
        <p:spPr bwMode="auto">
          <a:xfrm>
            <a:off x="4165600" y="6248400"/>
            <a:ext cx="3860800" cy="457200"/>
          </a:xfrm>
          <a:prstGeom prst="rect">
            <a:avLst/>
          </a:prstGeom>
          <a:noFill/>
          <a:ln w="9525">
            <a:noFill/>
            <a:miter lim="800000"/>
          </a:ln>
          <a:effectLst/>
        </p:spPr>
        <p:txBody>
          <a:bodyPr vert="horz" wrap="square" lIns="91440" tIns="45720" rIns="91440" bIns="45720" numCol="1" anchor="b" anchorCtr="0" compatLnSpc="1"/>
          <a:lstStyle>
            <a:lvl1pPr algn="ctr">
              <a:defRPr sz="1200">
                <a:latin typeface="+mj-lt"/>
              </a:defRPr>
            </a:lvl1pPr>
          </a:lstStyle>
          <a:p>
            <a:r>
              <a:rPr lang="en-US"/>
              <a:t>Multi Focus Image Fusion using Pixel Level Deep Learning Convolution Neural Network</a:t>
            </a:r>
            <a:endParaRPr lang="en-US"/>
          </a:p>
        </p:txBody>
      </p:sp>
      <p:sp>
        <p:nvSpPr>
          <p:cNvPr id="6150" name="Rectangle 6"/>
          <p:cNvSpPr>
            <a:spLocks noGrp="1" noChangeArrowheads="1"/>
          </p:cNvSpPr>
          <p:nvPr>
            <p:ph type="sldNum" sz="quarter" idx="4"/>
          </p:nvPr>
        </p:nvSpPr>
        <p:spPr bwMode="auto">
          <a:xfrm>
            <a:off x="8737600" y="6243638"/>
            <a:ext cx="2844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mj-lt"/>
              </a:defRPr>
            </a:lvl1pPr>
          </a:lstStyle>
          <a:p>
            <a:fld id="{02419A5B-523E-4416-BE98-FCD1B2819A30}" type="slidenum">
              <a:rPr lang="en-US" smtClean="0"/>
            </a:fld>
            <a:endParaRPr lang="en-US"/>
          </a:p>
        </p:txBody>
      </p:sp>
      <p:sp>
        <p:nvSpPr>
          <p:cNvPr id="6151" name="Freeform 7"/>
          <p:cNvSpPr>
            <a:spLocks noChangeArrowheads="1"/>
          </p:cNvSpPr>
          <p:nvPr/>
        </p:nvSpPr>
        <p:spPr bwMode="auto">
          <a:xfrm>
            <a:off x="508000" y="228600"/>
            <a:ext cx="109728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ln>
        </p:spPr>
        <p:txBody>
          <a:bodyPr/>
          <a:lstStyle/>
          <a:p>
            <a:pPr>
              <a:defRPr/>
            </a:pPr>
            <a:endParaRPr lang="en-US" sz="1800"/>
          </a:p>
        </p:txBody>
      </p:sp>
      <p:sp>
        <p:nvSpPr>
          <p:cNvPr id="6152" name="Line 8"/>
          <p:cNvSpPr>
            <a:spLocks noChangeShapeType="1"/>
          </p:cNvSpPr>
          <p:nvPr/>
        </p:nvSpPr>
        <p:spPr bwMode="auto">
          <a:xfrm>
            <a:off x="609600" y="6172200"/>
            <a:ext cx="10972800" cy="0"/>
          </a:xfrm>
          <a:prstGeom prst="line">
            <a:avLst/>
          </a:prstGeom>
          <a:noFill/>
          <a:ln w="19050">
            <a:solidFill>
              <a:schemeClr val="accent1"/>
            </a:solidFill>
            <a:round/>
          </a:ln>
          <a:effectLst/>
        </p:spPr>
        <p:txBody>
          <a:bodyPr/>
          <a:lstStyle/>
          <a:p>
            <a:pPr>
              <a:defRPr/>
            </a:pPr>
            <a:endParaRPr 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dt="0"/>
  <p:txStyles>
    <p:title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anose="02020404030301010803" pitchFamily="18" charset="0"/>
        </a:defRPr>
      </a:lvl2pPr>
      <a:lvl3pPr algn="l" rtl="0" eaLnBrk="1" fontAlgn="base" hangingPunct="1">
        <a:spcBef>
          <a:spcPct val="0"/>
        </a:spcBef>
        <a:spcAft>
          <a:spcPct val="0"/>
        </a:spcAft>
        <a:defRPr sz="4200">
          <a:solidFill>
            <a:schemeClr val="tx2"/>
          </a:solidFill>
          <a:latin typeface="Garamond" panose="02020404030301010803" pitchFamily="18" charset="0"/>
        </a:defRPr>
      </a:lvl3pPr>
      <a:lvl4pPr algn="l" rtl="0" eaLnBrk="1" fontAlgn="base" hangingPunct="1">
        <a:spcBef>
          <a:spcPct val="0"/>
        </a:spcBef>
        <a:spcAft>
          <a:spcPct val="0"/>
        </a:spcAft>
        <a:defRPr sz="4200">
          <a:solidFill>
            <a:schemeClr val="tx2"/>
          </a:solidFill>
          <a:latin typeface="Garamond" panose="02020404030301010803" pitchFamily="18" charset="0"/>
        </a:defRPr>
      </a:lvl4pPr>
      <a:lvl5pPr algn="l" rtl="0" eaLnBrk="1" fontAlgn="base" hangingPunct="1">
        <a:spcBef>
          <a:spcPct val="0"/>
        </a:spcBef>
        <a:spcAft>
          <a:spcPct val="0"/>
        </a:spcAft>
        <a:defRPr sz="4200">
          <a:solidFill>
            <a:schemeClr val="tx2"/>
          </a:solidFill>
          <a:latin typeface="Garamond" panose="02020404030301010803" pitchFamily="18" charset="0"/>
        </a:defRPr>
      </a:lvl5pPr>
      <a:lvl6pPr marL="457200" algn="l" rtl="0" eaLnBrk="1" fontAlgn="base" hangingPunct="1">
        <a:spcBef>
          <a:spcPct val="0"/>
        </a:spcBef>
        <a:spcAft>
          <a:spcPct val="0"/>
        </a:spcAft>
        <a:defRPr sz="4200">
          <a:solidFill>
            <a:schemeClr val="tx2"/>
          </a:solidFill>
          <a:latin typeface="Garamond" panose="02020404030301010803" pitchFamily="18" charset="0"/>
        </a:defRPr>
      </a:lvl6pPr>
      <a:lvl7pPr marL="914400" algn="l" rtl="0" eaLnBrk="1" fontAlgn="base" hangingPunct="1">
        <a:spcBef>
          <a:spcPct val="0"/>
        </a:spcBef>
        <a:spcAft>
          <a:spcPct val="0"/>
        </a:spcAft>
        <a:defRPr sz="4200">
          <a:solidFill>
            <a:schemeClr val="tx2"/>
          </a:solidFill>
          <a:latin typeface="Garamond" panose="02020404030301010803" pitchFamily="18" charset="0"/>
        </a:defRPr>
      </a:lvl7pPr>
      <a:lvl8pPr marL="1371600" algn="l" rtl="0" eaLnBrk="1" fontAlgn="base" hangingPunct="1">
        <a:spcBef>
          <a:spcPct val="0"/>
        </a:spcBef>
        <a:spcAft>
          <a:spcPct val="0"/>
        </a:spcAft>
        <a:defRPr sz="4200">
          <a:solidFill>
            <a:schemeClr val="tx2"/>
          </a:solidFill>
          <a:latin typeface="Garamond" panose="02020404030301010803" pitchFamily="18" charset="0"/>
        </a:defRPr>
      </a:lvl8pPr>
      <a:lvl9pPr marL="1828800" algn="l" rtl="0" eaLnBrk="1" fontAlgn="base" hangingPunct="1">
        <a:spcBef>
          <a:spcPct val="0"/>
        </a:spcBef>
        <a:spcAft>
          <a:spcPct val="0"/>
        </a:spcAft>
        <a:defRPr sz="4200">
          <a:solidFill>
            <a:schemeClr val="tx2"/>
          </a:solidFill>
          <a:latin typeface="Garamond" panose="02020404030301010803"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1" fontAlgn="base" hangingPunct="1">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1155" algn="l" rtl="0" eaLnBrk="1" fontAlgn="base" hangingPunct="1">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6230" algn="l" rtl="0" eaLnBrk="1" fontAlgn="base" hangingPunct="1">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4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6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6pPr>
      <a:lvl7pPr marL="25958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7pPr>
      <a:lvl8pPr marL="30530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8pPr>
      <a:lvl9pPr marL="35102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419A5B-523E-4416-BE98-FCD1B2819A30}" type="slidenum">
              <a:rPr lang="en-US" smtClean="0"/>
            </a:fld>
            <a:endParaRPr lang="en-US" dirty="0"/>
          </a:p>
        </p:txBody>
      </p:sp>
      <p:pic>
        <p:nvPicPr>
          <p:cNvPr id="13" name="Picture 12" descr="logo_final.jpg"/>
          <p:cNvPicPr/>
          <p:nvPr/>
        </p:nvPicPr>
        <p:blipFill>
          <a:blip r:embed="rId1" cstate="print"/>
          <a:stretch>
            <a:fillRect/>
          </a:stretch>
        </p:blipFill>
        <p:spPr>
          <a:xfrm>
            <a:off x="5573456" y="4023232"/>
            <a:ext cx="1003174" cy="1000125"/>
          </a:xfrm>
          <a:prstGeom prst="rect">
            <a:avLst/>
          </a:prstGeom>
        </p:spPr>
      </p:pic>
      <p:sp>
        <p:nvSpPr>
          <p:cNvPr id="3" name="TextBox 2"/>
          <p:cNvSpPr txBox="1"/>
          <p:nvPr/>
        </p:nvSpPr>
        <p:spPr>
          <a:xfrm>
            <a:off x="2438400" y="-2791326"/>
            <a:ext cx="184731" cy="369332"/>
          </a:xfrm>
          <a:prstGeom prst="rect">
            <a:avLst/>
          </a:prstGeom>
          <a:noFill/>
        </p:spPr>
        <p:txBody>
          <a:bodyPr wrap="none" rtlCol="0">
            <a:spAutoFit/>
          </a:bodyPr>
          <a:lstStyle/>
          <a:p>
            <a:endParaRPr lang="en-IN" dirty="0"/>
          </a:p>
        </p:txBody>
      </p:sp>
      <p:sp>
        <p:nvSpPr>
          <p:cNvPr id="43" name="object 2"/>
          <p:cNvSpPr txBox="1"/>
          <p:nvPr/>
        </p:nvSpPr>
        <p:spPr>
          <a:xfrm>
            <a:off x="2689225" y="295910"/>
            <a:ext cx="7943215" cy="805815"/>
          </a:xfrm>
          <a:prstGeom prst="rect">
            <a:avLst/>
          </a:prstGeom>
        </p:spPr>
        <p:txBody>
          <a:bodyPr vert="horz" wrap="square" lIns="0" tIns="12065" rIns="0" bIns="0" rtlCol="0">
            <a:spAutoFit/>
          </a:bodyPr>
          <a:lstStyle/>
          <a:p>
            <a:pPr marL="582295" marR="5080" indent="-570230" algn="ctr">
              <a:lnSpc>
                <a:spcPct val="100000"/>
              </a:lnSpc>
              <a:spcBef>
                <a:spcPts val="95"/>
              </a:spcBef>
            </a:pPr>
            <a:r>
              <a:rPr b="1" spc="-15" dirty="0">
                <a:latin typeface="Times New Roman" panose="02020603050405020304"/>
                <a:cs typeface="Times New Roman" panose="02020603050405020304"/>
              </a:rPr>
              <a:t>Department </a:t>
            </a:r>
            <a:r>
              <a:rPr b="1" spc="-10" dirty="0">
                <a:latin typeface="Times New Roman" panose="02020603050405020304"/>
                <a:cs typeface="Times New Roman" panose="02020603050405020304"/>
              </a:rPr>
              <a:t>of </a:t>
            </a:r>
            <a:r>
              <a:rPr b="1" spc="-5" dirty="0">
                <a:latin typeface="Times New Roman" panose="02020603050405020304"/>
                <a:cs typeface="Times New Roman" panose="02020603050405020304"/>
              </a:rPr>
              <a:t>Electronics </a:t>
            </a:r>
            <a:r>
              <a:rPr b="1" spc="-20" dirty="0">
                <a:latin typeface="Times New Roman" panose="02020603050405020304"/>
                <a:cs typeface="Times New Roman" panose="02020603050405020304"/>
              </a:rPr>
              <a:t>and </a:t>
            </a:r>
            <a:r>
              <a:rPr b="1" spc="-10" dirty="0">
                <a:latin typeface="Times New Roman" panose="02020603050405020304"/>
                <a:cs typeface="Times New Roman" panose="02020603050405020304"/>
              </a:rPr>
              <a:t>Communication </a:t>
            </a:r>
            <a:r>
              <a:rPr b="1" dirty="0">
                <a:latin typeface="Times New Roman" panose="02020603050405020304"/>
                <a:cs typeface="Times New Roman" panose="02020603050405020304"/>
              </a:rPr>
              <a:t>Engineerin</a:t>
            </a:r>
            <a:r>
              <a:rPr lang="en-US" b="1" dirty="0">
                <a:latin typeface="Times New Roman" panose="02020603050405020304"/>
                <a:cs typeface="Times New Roman" panose="02020603050405020304"/>
              </a:rPr>
              <a:t>g</a:t>
            </a:r>
            <a:endParaRPr lang="en-US" sz="1600" b="1" dirty="0">
              <a:latin typeface="Times New Roman" panose="02020603050405020304"/>
              <a:cs typeface="Times New Roman" panose="02020603050405020304"/>
            </a:endParaRPr>
          </a:p>
          <a:p>
            <a:pPr marL="582295" marR="5080" indent="-570230" algn="ctr">
              <a:lnSpc>
                <a:spcPct val="100000"/>
              </a:lnSpc>
              <a:spcBef>
                <a:spcPts val="95"/>
              </a:spcBef>
            </a:pPr>
            <a:r>
              <a:rPr sz="1600" b="1" spc="-45" dirty="0">
                <a:latin typeface="Times New Roman" panose="02020603050405020304"/>
                <a:cs typeface="Times New Roman" panose="02020603050405020304"/>
              </a:rPr>
              <a:t>IV </a:t>
            </a:r>
            <a:r>
              <a:rPr sz="1600" b="1" spc="15" dirty="0">
                <a:latin typeface="Times New Roman" panose="02020603050405020304"/>
                <a:cs typeface="Times New Roman" panose="02020603050405020304"/>
              </a:rPr>
              <a:t>B.Tech </a:t>
            </a:r>
            <a:r>
              <a:rPr sz="1600" b="1" spc="5" dirty="0">
                <a:latin typeface="Times New Roman" panose="02020603050405020304"/>
                <a:cs typeface="Times New Roman" panose="02020603050405020304"/>
              </a:rPr>
              <a:t>I</a:t>
            </a:r>
            <a:r>
              <a:rPr lang="en-US" sz="1600" b="1" spc="5" dirty="0">
                <a:latin typeface="Times New Roman" panose="02020603050405020304"/>
                <a:cs typeface="Times New Roman" panose="02020603050405020304"/>
              </a:rPr>
              <a:t>I</a:t>
            </a:r>
            <a:r>
              <a:rPr sz="1600" b="1" spc="5" dirty="0">
                <a:latin typeface="Times New Roman" panose="02020603050405020304"/>
                <a:cs typeface="Times New Roman" panose="02020603050405020304"/>
              </a:rPr>
              <a:t> </a:t>
            </a:r>
            <a:r>
              <a:rPr sz="1600" b="1" spc="-20" dirty="0">
                <a:latin typeface="Times New Roman" panose="02020603050405020304"/>
                <a:cs typeface="Times New Roman" panose="02020603050405020304"/>
              </a:rPr>
              <a:t>Semester </a:t>
            </a:r>
            <a:r>
              <a:rPr sz="1600" b="1" spc="-35" dirty="0">
                <a:latin typeface="Times New Roman" panose="02020603050405020304"/>
                <a:cs typeface="Times New Roman" panose="02020603050405020304"/>
              </a:rPr>
              <a:t>Project </a:t>
            </a:r>
            <a:r>
              <a:rPr sz="1600" b="1" spc="-90" dirty="0">
                <a:latin typeface="Times New Roman" panose="02020603050405020304"/>
                <a:cs typeface="Times New Roman" panose="02020603050405020304"/>
              </a:rPr>
              <a:t>Work</a:t>
            </a:r>
            <a:r>
              <a:rPr sz="1600" b="1" spc="-60" dirty="0">
                <a:latin typeface="Times New Roman" panose="02020603050405020304"/>
                <a:cs typeface="Times New Roman" panose="02020603050405020304"/>
              </a:rPr>
              <a:t>  </a:t>
            </a:r>
            <a:endParaRPr lang="en-IN" sz="1600" b="1" spc="-40" dirty="0">
              <a:latin typeface="Times New Roman" panose="02020603050405020304"/>
              <a:cs typeface="Times New Roman" panose="02020603050405020304"/>
            </a:endParaRPr>
          </a:p>
          <a:p>
            <a:pPr marL="582295" marR="5080" indent="-570230" algn="ctr">
              <a:lnSpc>
                <a:spcPct val="100000"/>
              </a:lnSpc>
              <a:spcBef>
                <a:spcPts val="95"/>
              </a:spcBef>
            </a:pPr>
            <a:r>
              <a:rPr lang="en-IN" sz="1600" b="1" spc="-40" dirty="0">
                <a:latin typeface="Times New Roman" panose="02020603050405020304"/>
                <a:cs typeface="Times New Roman" panose="02020603050405020304"/>
              </a:rPr>
              <a:t> Abstract</a:t>
            </a:r>
            <a:r>
              <a:rPr sz="1600" b="1" spc="-40" dirty="0">
                <a:latin typeface="Times New Roman" panose="02020603050405020304"/>
                <a:cs typeface="Times New Roman" panose="02020603050405020304"/>
              </a:rPr>
              <a:t> </a:t>
            </a:r>
            <a:r>
              <a:rPr sz="1600" b="1" spc="-15" dirty="0">
                <a:latin typeface="Times New Roman" panose="02020603050405020304"/>
                <a:cs typeface="Times New Roman" panose="02020603050405020304"/>
              </a:rPr>
              <a:t>Review Presentation </a:t>
            </a:r>
            <a:r>
              <a:rPr sz="1600" b="1" spc="-70" dirty="0">
                <a:latin typeface="Times New Roman" panose="02020603050405020304"/>
                <a:cs typeface="Times New Roman" panose="02020603050405020304"/>
              </a:rPr>
              <a:t>for </a:t>
            </a:r>
            <a:r>
              <a:rPr sz="1600" b="1" spc="-120" dirty="0">
                <a:latin typeface="Times New Roman" panose="02020603050405020304"/>
                <a:cs typeface="Times New Roman" panose="02020603050405020304"/>
              </a:rPr>
              <a:t>AY:</a:t>
            </a:r>
            <a:r>
              <a:rPr sz="1600" b="1" spc="-65" dirty="0">
                <a:latin typeface="Times New Roman" panose="02020603050405020304"/>
                <a:cs typeface="Times New Roman" panose="02020603050405020304"/>
              </a:rPr>
              <a:t> 202</a:t>
            </a:r>
            <a:r>
              <a:rPr lang="en-US" sz="1600" b="1" spc="-65" dirty="0">
                <a:latin typeface="Times New Roman" panose="02020603050405020304"/>
                <a:cs typeface="Times New Roman" panose="02020603050405020304"/>
              </a:rPr>
              <a:t>3</a:t>
            </a:r>
            <a:r>
              <a:rPr sz="1600" b="1" spc="-65" dirty="0">
                <a:latin typeface="Times New Roman" panose="02020603050405020304"/>
                <a:cs typeface="Times New Roman" panose="02020603050405020304"/>
              </a:rPr>
              <a:t>-2</a:t>
            </a:r>
            <a:r>
              <a:rPr lang="en-US" sz="1600" b="1" spc="-65" dirty="0">
                <a:latin typeface="Times New Roman" panose="02020603050405020304"/>
                <a:cs typeface="Times New Roman" panose="02020603050405020304"/>
              </a:rPr>
              <a:t>4</a:t>
            </a:r>
            <a:endParaRPr lang="en-US" sz="1600" b="1" spc="-65" dirty="0">
              <a:latin typeface="Times New Roman" panose="02020603050405020304"/>
              <a:cs typeface="Times New Roman" panose="02020603050405020304"/>
            </a:endParaRPr>
          </a:p>
        </p:txBody>
      </p:sp>
      <p:sp>
        <p:nvSpPr>
          <p:cNvPr id="44" name="object 3"/>
          <p:cNvSpPr txBox="1"/>
          <p:nvPr/>
        </p:nvSpPr>
        <p:spPr bwMode="auto">
          <a:xfrm>
            <a:off x="5037221" y="1017854"/>
            <a:ext cx="5005137" cy="381635"/>
          </a:xfrm>
          <a:prstGeom prst="rect">
            <a:avLst/>
          </a:prstGeom>
          <a:noFill/>
          <a:ln w="9525">
            <a:noFill/>
            <a:miter lim="800000"/>
          </a:ln>
        </p:spPr>
        <p:txBody>
          <a:bodyPr vert="horz" wrap="square" lIns="0" tIns="12700" rIns="0" bIns="0" numCol="1" rtlCol="0" anchor="t" anchorCtr="0" compatLnSpc="1">
            <a:spAutoFit/>
          </a:bodyPr>
          <a:lstStyle>
            <a:lvl1pPr algn="l" rtl="0" eaLnBrk="1" fontAlgn="base" hangingPunct="1">
              <a:spcBef>
                <a:spcPct val="0"/>
              </a:spcBef>
              <a:spcAft>
                <a:spcPct val="0"/>
              </a:spcAft>
              <a:defRPr sz="4200">
                <a:solidFill>
                  <a:schemeClr val="tx2"/>
                </a:solidFill>
                <a:latin typeface="+mj-lt"/>
                <a:ea typeface="+mj-ea"/>
                <a:cs typeface="+mj-cs"/>
              </a:defRPr>
            </a:lvl1pPr>
            <a:lvl2pPr algn="l" rtl="0" eaLnBrk="1" fontAlgn="base" hangingPunct="1">
              <a:spcBef>
                <a:spcPct val="0"/>
              </a:spcBef>
              <a:spcAft>
                <a:spcPct val="0"/>
              </a:spcAft>
              <a:defRPr sz="4200">
                <a:solidFill>
                  <a:schemeClr val="tx2"/>
                </a:solidFill>
                <a:latin typeface="Garamond" panose="02020404030301010803" pitchFamily="18" charset="0"/>
              </a:defRPr>
            </a:lvl2pPr>
            <a:lvl3pPr algn="l" rtl="0" eaLnBrk="1" fontAlgn="base" hangingPunct="1">
              <a:spcBef>
                <a:spcPct val="0"/>
              </a:spcBef>
              <a:spcAft>
                <a:spcPct val="0"/>
              </a:spcAft>
              <a:defRPr sz="4200">
                <a:solidFill>
                  <a:schemeClr val="tx2"/>
                </a:solidFill>
                <a:latin typeface="Garamond" panose="02020404030301010803" pitchFamily="18" charset="0"/>
              </a:defRPr>
            </a:lvl3pPr>
            <a:lvl4pPr algn="l" rtl="0" eaLnBrk="1" fontAlgn="base" hangingPunct="1">
              <a:spcBef>
                <a:spcPct val="0"/>
              </a:spcBef>
              <a:spcAft>
                <a:spcPct val="0"/>
              </a:spcAft>
              <a:defRPr sz="4200">
                <a:solidFill>
                  <a:schemeClr val="tx2"/>
                </a:solidFill>
                <a:latin typeface="Garamond" panose="02020404030301010803" pitchFamily="18" charset="0"/>
              </a:defRPr>
            </a:lvl4pPr>
            <a:lvl5pPr algn="l" rtl="0" eaLnBrk="1" fontAlgn="base" hangingPunct="1">
              <a:spcBef>
                <a:spcPct val="0"/>
              </a:spcBef>
              <a:spcAft>
                <a:spcPct val="0"/>
              </a:spcAft>
              <a:defRPr sz="4200">
                <a:solidFill>
                  <a:schemeClr val="tx2"/>
                </a:solidFill>
                <a:latin typeface="Garamond" panose="02020404030301010803" pitchFamily="18" charset="0"/>
              </a:defRPr>
            </a:lvl5pPr>
            <a:lvl6pPr marL="457200" algn="l" rtl="0" eaLnBrk="1" fontAlgn="base" hangingPunct="1">
              <a:spcBef>
                <a:spcPct val="0"/>
              </a:spcBef>
              <a:spcAft>
                <a:spcPct val="0"/>
              </a:spcAft>
              <a:defRPr sz="4200">
                <a:solidFill>
                  <a:schemeClr val="tx2"/>
                </a:solidFill>
                <a:latin typeface="Garamond" panose="02020404030301010803" pitchFamily="18" charset="0"/>
              </a:defRPr>
            </a:lvl6pPr>
            <a:lvl7pPr marL="914400" algn="l" rtl="0" eaLnBrk="1" fontAlgn="base" hangingPunct="1">
              <a:spcBef>
                <a:spcPct val="0"/>
              </a:spcBef>
              <a:spcAft>
                <a:spcPct val="0"/>
              </a:spcAft>
              <a:defRPr sz="4200">
                <a:solidFill>
                  <a:schemeClr val="tx2"/>
                </a:solidFill>
                <a:latin typeface="Garamond" panose="02020404030301010803" pitchFamily="18" charset="0"/>
              </a:defRPr>
            </a:lvl7pPr>
            <a:lvl8pPr marL="1371600" algn="l" rtl="0" eaLnBrk="1" fontAlgn="base" hangingPunct="1">
              <a:spcBef>
                <a:spcPct val="0"/>
              </a:spcBef>
              <a:spcAft>
                <a:spcPct val="0"/>
              </a:spcAft>
              <a:defRPr sz="4200">
                <a:solidFill>
                  <a:schemeClr val="tx2"/>
                </a:solidFill>
                <a:latin typeface="Garamond" panose="02020404030301010803" pitchFamily="18" charset="0"/>
              </a:defRPr>
            </a:lvl8pPr>
            <a:lvl9pPr marL="1828800" algn="l" rtl="0" eaLnBrk="1" fontAlgn="base" hangingPunct="1">
              <a:spcBef>
                <a:spcPct val="0"/>
              </a:spcBef>
              <a:spcAft>
                <a:spcPct val="0"/>
              </a:spcAft>
              <a:defRPr sz="4200">
                <a:solidFill>
                  <a:schemeClr val="tx2"/>
                </a:solidFill>
                <a:latin typeface="Garamond" panose="02020404030301010803" pitchFamily="18" charset="0"/>
              </a:defRPr>
            </a:lvl9pPr>
          </a:lstStyle>
          <a:p>
            <a:pPr marL="12700">
              <a:spcBef>
                <a:spcPts val="100"/>
              </a:spcBef>
            </a:pPr>
            <a:r>
              <a:rPr lang="en-IN" sz="2400" kern="0" spc="-50" dirty="0"/>
              <a:t>Batch </a:t>
            </a:r>
            <a:r>
              <a:rPr lang="en-IN" sz="2400" kern="0" spc="-45" dirty="0">
                <a:latin typeface="Times New Roman" panose="02020603050405020304" pitchFamily="18" charset="0"/>
                <a:cs typeface="Times New Roman" panose="02020603050405020304" pitchFamily="18" charset="0"/>
              </a:rPr>
              <a:t>No</a:t>
            </a:r>
            <a:r>
              <a:rPr lang="en-IN" sz="2400" kern="0" spc="-45" dirty="0"/>
              <a:t>:</a:t>
            </a:r>
            <a:r>
              <a:rPr lang="en-US" altLang="en-IN" sz="2400" kern="0" spc="-45" dirty="0"/>
              <a:t>2013</a:t>
            </a:r>
            <a:endParaRPr lang="en-US" altLang="en-IN" sz="2400" kern="0" spc="-45" dirty="0"/>
          </a:p>
        </p:txBody>
      </p:sp>
      <p:sp>
        <p:nvSpPr>
          <p:cNvPr id="46" name="object 5"/>
          <p:cNvSpPr txBox="1"/>
          <p:nvPr/>
        </p:nvSpPr>
        <p:spPr>
          <a:xfrm>
            <a:off x="3978442" y="2131314"/>
            <a:ext cx="2096601" cy="1158875"/>
          </a:xfrm>
          <a:prstGeom prst="rect">
            <a:avLst/>
          </a:prstGeom>
        </p:spPr>
        <p:txBody>
          <a:bodyPr vert="horz" wrap="square" lIns="0" tIns="12700" rIns="0" bIns="0" rtlCol="0">
            <a:spAutoFit/>
          </a:bodyPr>
          <a:lstStyle/>
          <a:p>
            <a:pPr marL="12700" marR="5080" indent="15240">
              <a:lnSpc>
                <a:spcPct val="100000"/>
              </a:lnSpc>
              <a:spcBef>
                <a:spcPts val="100"/>
              </a:spcBef>
            </a:pPr>
            <a:r>
              <a:rPr lang="en-US" b="1" spc="-25" dirty="0" err="1">
                <a:latin typeface="Times New Roman" panose="02020603050405020304"/>
                <a:cs typeface="Times New Roman" panose="02020603050405020304"/>
              </a:rPr>
              <a:t>K.Hemalatha</a:t>
            </a:r>
            <a:endParaRPr lang="en-US" b="1" spc="-25" dirty="0">
              <a:latin typeface="Times New Roman" panose="02020603050405020304"/>
              <a:cs typeface="Times New Roman" panose="02020603050405020304"/>
            </a:endParaRPr>
          </a:p>
          <a:p>
            <a:pPr marL="12700" marR="5080" indent="15240">
              <a:lnSpc>
                <a:spcPct val="100000"/>
              </a:lnSpc>
              <a:spcBef>
                <a:spcPts val="100"/>
              </a:spcBef>
            </a:pPr>
            <a:r>
              <a:rPr lang="en-US" sz="1800" b="1" spc="-25" dirty="0">
                <a:latin typeface="Times New Roman" panose="02020603050405020304"/>
                <a:cs typeface="Times New Roman" panose="02020603050405020304"/>
              </a:rPr>
              <a:t>S.Deepthi Reddy</a:t>
            </a:r>
            <a:r>
              <a:rPr sz="1800" b="1" spc="-25" dirty="0">
                <a:latin typeface="Times New Roman" panose="02020603050405020304"/>
                <a:cs typeface="Times New Roman" panose="02020603050405020304"/>
              </a:rPr>
              <a:t>  </a:t>
            </a:r>
            <a:endParaRPr sz="1800" b="1" spc="-25" dirty="0">
              <a:latin typeface="Times New Roman" panose="02020603050405020304"/>
              <a:cs typeface="Times New Roman" panose="02020603050405020304"/>
            </a:endParaRPr>
          </a:p>
          <a:p>
            <a:pPr marL="12700" marR="5080" indent="15240">
              <a:lnSpc>
                <a:spcPct val="100000"/>
              </a:lnSpc>
              <a:spcBef>
                <a:spcPts val="100"/>
              </a:spcBef>
            </a:pPr>
            <a:r>
              <a:rPr lang="en-US" sz="1800" b="1" spc="-25" dirty="0">
                <a:latin typeface="Times New Roman" panose="02020603050405020304"/>
                <a:cs typeface="Times New Roman" panose="02020603050405020304"/>
              </a:rPr>
              <a:t>T.Kavya</a:t>
            </a:r>
            <a:endParaRPr lang="en-US" sz="1800" b="1" spc="-25" dirty="0">
              <a:latin typeface="Times New Roman" panose="02020603050405020304"/>
              <a:cs typeface="Times New Roman" panose="02020603050405020304"/>
            </a:endParaRPr>
          </a:p>
          <a:p>
            <a:pPr marL="12700" marR="5080" indent="15240">
              <a:lnSpc>
                <a:spcPct val="100000"/>
              </a:lnSpc>
              <a:spcBef>
                <a:spcPts val="100"/>
              </a:spcBef>
            </a:pPr>
            <a:r>
              <a:rPr lang="en-US" sz="1800" b="1" dirty="0">
                <a:latin typeface="Times New Roman" panose="02020603050405020304"/>
                <a:cs typeface="Times New Roman" panose="02020603050405020304"/>
              </a:rPr>
              <a:t>C.Divija</a:t>
            </a:r>
            <a:endParaRPr lang="en-US" sz="1800" b="1" dirty="0">
              <a:latin typeface="Times New Roman" panose="02020603050405020304"/>
              <a:cs typeface="Times New Roman" panose="02020603050405020304"/>
            </a:endParaRPr>
          </a:p>
        </p:txBody>
      </p:sp>
      <p:sp>
        <p:nvSpPr>
          <p:cNvPr id="47" name="object 6"/>
          <p:cNvSpPr txBox="1"/>
          <p:nvPr/>
        </p:nvSpPr>
        <p:spPr>
          <a:xfrm>
            <a:off x="6735309" y="2121789"/>
            <a:ext cx="1558459" cy="1120140"/>
          </a:xfrm>
          <a:prstGeom prst="rect">
            <a:avLst/>
          </a:prstGeom>
        </p:spPr>
        <p:txBody>
          <a:bodyPr vert="horz" wrap="square" lIns="0" tIns="12700" rIns="0" bIns="0" rtlCol="0">
            <a:spAutoFit/>
          </a:bodyPr>
          <a:lstStyle/>
          <a:p>
            <a:pPr marL="12700">
              <a:lnSpc>
                <a:spcPct val="100000"/>
              </a:lnSpc>
              <a:spcBef>
                <a:spcPts val="100"/>
              </a:spcBef>
            </a:pPr>
            <a:r>
              <a:rPr lang="en-US" sz="1800" b="1" dirty="0">
                <a:latin typeface="Times New Roman" panose="02020603050405020304"/>
                <a:cs typeface="Times New Roman" panose="02020603050405020304"/>
              </a:rPr>
              <a:t>204G1A0441</a:t>
            </a:r>
            <a:endParaRPr sz="1800" b="1" dirty="0">
              <a:latin typeface="Times New Roman" panose="02020603050405020304"/>
              <a:cs typeface="Times New Roman" panose="02020603050405020304"/>
            </a:endParaRPr>
          </a:p>
          <a:p>
            <a:pPr marL="12700">
              <a:lnSpc>
                <a:spcPct val="100000"/>
              </a:lnSpc>
            </a:pPr>
            <a:r>
              <a:rPr lang="en-US" sz="1800" b="1" dirty="0">
                <a:latin typeface="Times New Roman" panose="02020603050405020304"/>
                <a:cs typeface="Times New Roman" panose="02020603050405020304"/>
              </a:rPr>
              <a:t>214G5A0403</a:t>
            </a:r>
            <a:endParaRPr sz="1800" b="1" dirty="0">
              <a:latin typeface="Times New Roman" panose="02020603050405020304"/>
              <a:cs typeface="Times New Roman" panose="02020603050405020304"/>
            </a:endParaRPr>
          </a:p>
          <a:p>
            <a:pPr marL="23495">
              <a:lnSpc>
                <a:spcPct val="100000"/>
              </a:lnSpc>
            </a:pPr>
            <a:r>
              <a:rPr lang="en-US" sz="1800" b="1" dirty="0">
                <a:latin typeface="Times New Roman" panose="02020603050405020304"/>
                <a:cs typeface="Times New Roman" panose="02020603050405020304"/>
              </a:rPr>
              <a:t>204G1A0454</a:t>
            </a:r>
            <a:endParaRPr lang="en-US" sz="1800" b="1" dirty="0">
              <a:latin typeface="Times New Roman" panose="02020603050405020304"/>
              <a:cs typeface="Times New Roman" panose="02020603050405020304"/>
            </a:endParaRPr>
          </a:p>
          <a:p>
            <a:pPr marL="23495">
              <a:lnSpc>
                <a:spcPct val="100000"/>
              </a:lnSpc>
            </a:pPr>
            <a:r>
              <a:rPr lang="en-US" sz="1800" b="1" dirty="0">
                <a:latin typeface="Times New Roman" panose="02020603050405020304"/>
                <a:cs typeface="Times New Roman" panose="02020603050405020304"/>
              </a:rPr>
              <a:t>204G1A0425</a:t>
            </a:r>
            <a:endParaRPr lang="en-US" sz="1800" b="1" dirty="0">
              <a:latin typeface="Times New Roman" panose="02020603050405020304"/>
              <a:cs typeface="Times New Roman" panose="02020603050405020304"/>
            </a:endParaRPr>
          </a:p>
        </p:txBody>
      </p:sp>
      <p:sp>
        <p:nvSpPr>
          <p:cNvPr id="48" name="object 7"/>
          <p:cNvSpPr txBox="1"/>
          <p:nvPr/>
        </p:nvSpPr>
        <p:spPr>
          <a:xfrm>
            <a:off x="2967990" y="3424555"/>
            <a:ext cx="5156835" cy="516890"/>
          </a:xfrm>
          <a:prstGeom prst="rect">
            <a:avLst/>
          </a:prstGeom>
        </p:spPr>
        <p:txBody>
          <a:bodyPr vert="horz" wrap="square" lIns="0" tIns="12065" rIns="0" bIns="0" rtlCol="0">
            <a:spAutoFit/>
          </a:bodyPr>
          <a:lstStyle/>
          <a:p>
            <a:pPr marL="47625">
              <a:lnSpc>
                <a:spcPts val="1910"/>
              </a:lnSpc>
              <a:spcBef>
                <a:spcPts val="95"/>
              </a:spcBef>
            </a:pPr>
            <a:r>
              <a:rPr lang="en-US" sz="1600" b="1" spc="50" dirty="0">
                <a:solidFill>
                  <a:srgbClr val="006633"/>
                </a:solidFill>
                <a:latin typeface="Times New Roman" panose="02020603050405020304"/>
                <a:cs typeface="Times New Roman" panose="02020603050405020304"/>
              </a:rPr>
              <a:t>                                 </a:t>
            </a:r>
            <a:r>
              <a:rPr sz="1600" b="1" spc="50" dirty="0">
                <a:solidFill>
                  <a:srgbClr val="006633"/>
                </a:solidFill>
                <a:latin typeface="Times New Roman" panose="02020603050405020304"/>
                <a:cs typeface="Times New Roman" panose="02020603050405020304"/>
              </a:rPr>
              <a:t>Name </a:t>
            </a:r>
            <a:r>
              <a:rPr sz="1600" b="1" spc="-10" dirty="0">
                <a:solidFill>
                  <a:srgbClr val="006633"/>
                </a:solidFill>
                <a:latin typeface="Times New Roman" panose="02020603050405020304"/>
                <a:cs typeface="Times New Roman" panose="02020603050405020304"/>
              </a:rPr>
              <a:t>of </a:t>
            </a:r>
            <a:r>
              <a:rPr sz="1600" b="1" spc="-5" dirty="0">
                <a:solidFill>
                  <a:srgbClr val="006633"/>
                </a:solidFill>
                <a:latin typeface="Times New Roman" panose="02020603050405020304"/>
                <a:cs typeface="Times New Roman" panose="02020603050405020304"/>
              </a:rPr>
              <a:t>the</a:t>
            </a:r>
            <a:r>
              <a:rPr sz="1600" b="1" spc="-30" dirty="0">
                <a:solidFill>
                  <a:srgbClr val="006633"/>
                </a:solidFill>
                <a:latin typeface="Times New Roman" panose="02020603050405020304"/>
                <a:cs typeface="Times New Roman" panose="02020603050405020304"/>
              </a:rPr>
              <a:t> </a:t>
            </a:r>
            <a:r>
              <a:rPr sz="1600" b="1" spc="-35" dirty="0">
                <a:solidFill>
                  <a:srgbClr val="006633"/>
                </a:solidFill>
                <a:latin typeface="Times New Roman" panose="02020603050405020304"/>
                <a:cs typeface="Times New Roman" panose="02020603050405020304"/>
              </a:rPr>
              <a:t>Guide:</a:t>
            </a:r>
            <a:endParaRPr sz="1600" dirty="0">
              <a:latin typeface="Times New Roman" panose="02020603050405020304"/>
              <a:cs typeface="Times New Roman" panose="02020603050405020304"/>
            </a:endParaRPr>
          </a:p>
          <a:p>
            <a:pPr algn="ctr">
              <a:lnSpc>
                <a:spcPts val="2030"/>
              </a:lnSpc>
            </a:pPr>
            <a:r>
              <a:rPr lang="en-IN" sz="1700" b="1" spc="5" dirty="0">
                <a:latin typeface="Times New Roman" panose="02020603050405020304"/>
                <a:cs typeface="Times New Roman" panose="02020603050405020304"/>
              </a:rPr>
              <a:t>              </a:t>
            </a:r>
            <a:r>
              <a:rPr lang="en-US" altLang="en-IN" sz="1700" b="1" spc="5" dirty="0">
                <a:latin typeface="Times New Roman" panose="02020603050405020304"/>
                <a:cs typeface="Times New Roman" panose="02020603050405020304"/>
              </a:rPr>
              <a:t>Mr.Y.Raja Kullayi Reddy</a:t>
            </a:r>
            <a:r>
              <a:rPr sz="1700" b="1" spc="-50" dirty="0">
                <a:latin typeface="Times New Roman" panose="02020603050405020304"/>
                <a:cs typeface="Times New Roman" panose="02020603050405020304"/>
              </a:rPr>
              <a:t>,</a:t>
            </a:r>
            <a:r>
              <a:rPr sz="1700" b="1" spc="-80" dirty="0">
                <a:latin typeface="Times New Roman" panose="02020603050405020304"/>
                <a:cs typeface="Times New Roman" panose="02020603050405020304"/>
              </a:rPr>
              <a:t> </a:t>
            </a:r>
            <a:r>
              <a:rPr sz="1200" b="1" dirty="0" err="1">
                <a:latin typeface="Times New Roman" panose="02020603050405020304"/>
                <a:cs typeface="Times New Roman" panose="02020603050405020304"/>
              </a:rPr>
              <a:t>M.Tech</a:t>
            </a:r>
            <a:r>
              <a:rPr lang="en-US" sz="1200" b="1" dirty="0">
                <a:latin typeface="Times New Roman" panose="02020603050405020304"/>
                <a:cs typeface="Times New Roman" panose="02020603050405020304"/>
              </a:rPr>
              <a:t>.,</a:t>
            </a:r>
            <a:r>
              <a:rPr lang="en-IN" sz="1200" b="1" dirty="0">
                <a:latin typeface="Times New Roman" panose="02020603050405020304"/>
                <a:cs typeface="Times New Roman" panose="02020603050405020304"/>
              </a:rPr>
              <a:t>Assistant </a:t>
            </a:r>
            <a:r>
              <a:rPr sz="1200" b="1" dirty="0">
                <a:latin typeface="Times New Roman" panose="02020603050405020304"/>
                <a:cs typeface="Times New Roman" panose="02020603050405020304"/>
              </a:rPr>
              <a:t>Professor</a:t>
            </a:r>
            <a:endParaRPr sz="1200" dirty="0">
              <a:latin typeface="Times New Roman" panose="02020603050405020304"/>
              <a:cs typeface="Times New Roman" panose="02020603050405020304"/>
            </a:endParaRPr>
          </a:p>
        </p:txBody>
      </p:sp>
      <p:sp>
        <p:nvSpPr>
          <p:cNvPr id="49" name="object 8"/>
          <p:cNvSpPr txBox="1"/>
          <p:nvPr/>
        </p:nvSpPr>
        <p:spPr>
          <a:xfrm>
            <a:off x="1077874" y="5219446"/>
            <a:ext cx="10029825" cy="756920"/>
          </a:xfrm>
          <a:prstGeom prst="rect">
            <a:avLst/>
          </a:prstGeom>
        </p:spPr>
        <p:txBody>
          <a:bodyPr vert="horz" wrap="square" lIns="0" tIns="12065" rIns="0" bIns="0" rtlCol="0">
            <a:spAutoFit/>
          </a:bodyPr>
          <a:lstStyle/>
          <a:p>
            <a:pPr marL="4445" algn="ctr">
              <a:lnSpc>
                <a:spcPct val="100000"/>
              </a:lnSpc>
              <a:spcBef>
                <a:spcPts val="95"/>
              </a:spcBef>
            </a:pPr>
            <a:r>
              <a:rPr sz="1600" b="1" spc="-35" dirty="0">
                <a:latin typeface="Times New Roman" panose="02020603050405020304"/>
                <a:cs typeface="Times New Roman" panose="02020603050405020304"/>
              </a:rPr>
              <a:t>SRINIVASA </a:t>
            </a:r>
            <a:r>
              <a:rPr sz="1600" b="1" spc="-25" dirty="0">
                <a:latin typeface="Times New Roman" panose="02020603050405020304"/>
                <a:cs typeface="Times New Roman" panose="02020603050405020304"/>
              </a:rPr>
              <a:t>RAMANUJAN </a:t>
            </a:r>
            <a:r>
              <a:rPr sz="1600" b="1" spc="35" dirty="0">
                <a:latin typeface="Times New Roman" panose="02020603050405020304"/>
                <a:cs typeface="Times New Roman" panose="02020603050405020304"/>
              </a:rPr>
              <a:t>INSTITUTE </a:t>
            </a:r>
            <a:r>
              <a:rPr sz="1600" b="1" spc="10" dirty="0">
                <a:latin typeface="Times New Roman" panose="02020603050405020304"/>
                <a:cs typeface="Times New Roman" panose="02020603050405020304"/>
              </a:rPr>
              <a:t>OF </a:t>
            </a:r>
            <a:r>
              <a:rPr sz="1600" b="1" spc="5" dirty="0">
                <a:latin typeface="Times New Roman" panose="02020603050405020304"/>
                <a:cs typeface="Times New Roman" panose="02020603050405020304"/>
              </a:rPr>
              <a:t>TECHNOLOGY</a:t>
            </a:r>
            <a:r>
              <a:rPr sz="1600" b="1" spc="105" dirty="0">
                <a:latin typeface="Times New Roman" panose="02020603050405020304"/>
                <a:cs typeface="Times New Roman" panose="02020603050405020304"/>
              </a:rPr>
              <a:t> </a:t>
            </a:r>
            <a:r>
              <a:rPr sz="1600" b="1" dirty="0">
                <a:latin typeface="Times New Roman" panose="02020603050405020304"/>
                <a:cs typeface="Times New Roman" panose="02020603050405020304"/>
              </a:rPr>
              <a:t>(Autonomous)</a:t>
            </a:r>
            <a:endParaRPr sz="1600">
              <a:latin typeface="Times New Roman" panose="02020603050405020304"/>
              <a:cs typeface="Times New Roman" panose="02020603050405020304"/>
            </a:endParaRPr>
          </a:p>
          <a:p>
            <a:pPr algn="ctr">
              <a:lnSpc>
                <a:spcPct val="100000"/>
              </a:lnSpc>
            </a:pPr>
            <a:r>
              <a:rPr sz="1600" spc="-50" dirty="0">
                <a:latin typeface="Times New Roman" panose="02020603050405020304"/>
                <a:cs typeface="Times New Roman" panose="02020603050405020304"/>
              </a:rPr>
              <a:t>Affiliated </a:t>
            </a:r>
            <a:r>
              <a:rPr sz="1600" spc="15" dirty="0">
                <a:latin typeface="Times New Roman" panose="02020603050405020304"/>
                <a:cs typeface="Times New Roman" panose="02020603050405020304"/>
              </a:rPr>
              <a:t>to </a:t>
            </a:r>
            <a:r>
              <a:rPr sz="1600" spc="55" dirty="0">
                <a:latin typeface="Times New Roman" panose="02020603050405020304"/>
                <a:cs typeface="Times New Roman" panose="02020603050405020304"/>
              </a:rPr>
              <a:t>JNTUA| </a:t>
            </a:r>
            <a:r>
              <a:rPr sz="1600" spc="-25" dirty="0">
                <a:latin typeface="Times New Roman" panose="02020603050405020304"/>
                <a:cs typeface="Times New Roman" panose="02020603050405020304"/>
              </a:rPr>
              <a:t>Approved </a:t>
            </a:r>
            <a:r>
              <a:rPr sz="1600" spc="-65" dirty="0">
                <a:latin typeface="Times New Roman" panose="02020603050405020304"/>
                <a:cs typeface="Times New Roman" panose="02020603050405020304"/>
              </a:rPr>
              <a:t>by </a:t>
            </a:r>
            <a:r>
              <a:rPr sz="1600" spc="70" dirty="0">
                <a:latin typeface="Times New Roman" panose="02020603050405020304"/>
                <a:cs typeface="Times New Roman" panose="02020603050405020304"/>
              </a:rPr>
              <a:t>AICTE| </a:t>
            </a:r>
            <a:r>
              <a:rPr sz="1600" spc="-40" dirty="0">
                <a:latin typeface="Times New Roman" panose="02020603050405020304"/>
                <a:cs typeface="Times New Roman" panose="02020603050405020304"/>
              </a:rPr>
              <a:t>Accredited </a:t>
            </a:r>
            <a:r>
              <a:rPr sz="1600" spc="-65" dirty="0">
                <a:latin typeface="Times New Roman" panose="02020603050405020304"/>
                <a:cs typeface="Times New Roman" panose="02020603050405020304"/>
              </a:rPr>
              <a:t>by </a:t>
            </a:r>
            <a:r>
              <a:rPr sz="1600" spc="-35" dirty="0">
                <a:latin typeface="Times New Roman" panose="02020603050405020304"/>
                <a:cs typeface="Times New Roman" panose="02020603050405020304"/>
              </a:rPr>
              <a:t>NAAC </a:t>
            </a:r>
            <a:r>
              <a:rPr sz="1600" spc="-40" dirty="0">
                <a:latin typeface="Times New Roman" panose="02020603050405020304"/>
                <a:cs typeface="Times New Roman" panose="02020603050405020304"/>
              </a:rPr>
              <a:t>With </a:t>
            </a:r>
            <a:r>
              <a:rPr sz="1600" spc="-150" dirty="0">
                <a:latin typeface="Times New Roman" panose="02020603050405020304"/>
                <a:cs typeface="Times New Roman" panose="02020603050405020304"/>
              </a:rPr>
              <a:t>‘A’ </a:t>
            </a:r>
            <a:r>
              <a:rPr sz="1600" spc="70" dirty="0">
                <a:latin typeface="Times New Roman" panose="02020603050405020304"/>
                <a:cs typeface="Times New Roman" panose="02020603050405020304"/>
              </a:rPr>
              <a:t>Grade| </a:t>
            </a:r>
            <a:r>
              <a:rPr sz="1600" spc="-40" dirty="0">
                <a:latin typeface="Times New Roman" panose="02020603050405020304"/>
                <a:cs typeface="Times New Roman" panose="02020603050405020304"/>
              </a:rPr>
              <a:t>Accredited </a:t>
            </a:r>
            <a:r>
              <a:rPr sz="1600" spc="-65" dirty="0">
                <a:latin typeface="Times New Roman" panose="02020603050405020304"/>
                <a:cs typeface="Times New Roman" panose="02020603050405020304"/>
              </a:rPr>
              <a:t>by </a:t>
            </a:r>
            <a:r>
              <a:rPr sz="1600" spc="-40" dirty="0">
                <a:latin typeface="Times New Roman" panose="02020603050405020304"/>
                <a:cs typeface="Times New Roman" panose="02020603050405020304"/>
              </a:rPr>
              <a:t>NBA( </a:t>
            </a:r>
            <a:r>
              <a:rPr sz="1600" spc="65" dirty="0">
                <a:latin typeface="Times New Roman" panose="02020603050405020304"/>
                <a:cs typeface="Times New Roman" panose="02020603050405020304"/>
              </a:rPr>
              <a:t>EEE </a:t>
            </a:r>
            <a:r>
              <a:rPr sz="1600" spc="-55" dirty="0">
                <a:latin typeface="Times New Roman" panose="02020603050405020304"/>
                <a:cs typeface="Times New Roman" panose="02020603050405020304"/>
              </a:rPr>
              <a:t>, </a:t>
            </a:r>
            <a:r>
              <a:rPr sz="1600" spc="20" dirty="0">
                <a:latin typeface="Times New Roman" panose="02020603050405020304"/>
                <a:cs typeface="Times New Roman" panose="02020603050405020304"/>
              </a:rPr>
              <a:t>ECE </a:t>
            </a:r>
            <a:r>
              <a:rPr sz="1600" spc="-85" dirty="0">
                <a:latin typeface="Times New Roman" panose="02020603050405020304"/>
                <a:cs typeface="Times New Roman" panose="02020603050405020304"/>
              </a:rPr>
              <a:t>&amp;</a:t>
            </a:r>
            <a:r>
              <a:rPr sz="1600" spc="20"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CSE)</a:t>
            </a:r>
            <a:endParaRPr sz="1600">
              <a:latin typeface="Times New Roman" panose="02020603050405020304"/>
              <a:cs typeface="Times New Roman" panose="02020603050405020304"/>
            </a:endParaRPr>
          </a:p>
          <a:p>
            <a:pPr marL="5715" algn="ctr">
              <a:lnSpc>
                <a:spcPct val="100000"/>
              </a:lnSpc>
            </a:pPr>
            <a:r>
              <a:rPr sz="1600" spc="-35" dirty="0">
                <a:latin typeface="Times New Roman" panose="02020603050405020304"/>
                <a:cs typeface="Times New Roman" panose="02020603050405020304"/>
              </a:rPr>
              <a:t>Rotarypuram </a:t>
            </a:r>
            <a:r>
              <a:rPr sz="1600" spc="-75" dirty="0">
                <a:latin typeface="Times New Roman" panose="02020603050405020304"/>
                <a:cs typeface="Times New Roman" panose="02020603050405020304"/>
              </a:rPr>
              <a:t>Village, </a:t>
            </a:r>
            <a:r>
              <a:rPr sz="1600" spc="-90" dirty="0">
                <a:latin typeface="Times New Roman" panose="02020603050405020304"/>
                <a:cs typeface="Times New Roman" panose="02020603050405020304"/>
              </a:rPr>
              <a:t>B </a:t>
            </a:r>
            <a:r>
              <a:rPr sz="1600" spc="25" dirty="0">
                <a:latin typeface="Times New Roman" panose="02020603050405020304"/>
                <a:cs typeface="Times New Roman" panose="02020603050405020304"/>
              </a:rPr>
              <a:t>K </a:t>
            </a:r>
            <a:r>
              <a:rPr sz="1600" spc="-40" dirty="0">
                <a:latin typeface="Times New Roman" panose="02020603050405020304"/>
                <a:cs typeface="Times New Roman" panose="02020603050405020304"/>
              </a:rPr>
              <a:t>Samudram </a:t>
            </a:r>
            <a:r>
              <a:rPr sz="1600" spc="-55" dirty="0">
                <a:latin typeface="Times New Roman" panose="02020603050405020304"/>
                <a:cs typeface="Times New Roman" panose="02020603050405020304"/>
              </a:rPr>
              <a:t>Mandal, </a:t>
            </a:r>
            <a:r>
              <a:rPr sz="1600" spc="-25" dirty="0">
                <a:latin typeface="Times New Roman" panose="02020603050405020304"/>
                <a:cs typeface="Times New Roman" panose="02020603050405020304"/>
              </a:rPr>
              <a:t>Ananthapuramu </a:t>
            </a:r>
            <a:r>
              <a:rPr sz="1600" spc="-35" dirty="0">
                <a:latin typeface="Times New Roman" panose="02020603050405020304"/>
                <a:cs typeface="Times New Roman" panose="02020603050405020304"/>
              </a:rPr>
              <a:t>-</a:t>
            </a:r>
            <a:r>
              <a:rPr sz="1600" spc="35" dirty="0">
                <a:latin typeface="Times New Roman" panose="02020603050405020304"/>
                <a:cs typeface="Times New Roman" panose="02020603050405020304"/>
              </a:rPr>
              <a:t> </a:t>
            </a:r>
            <a:r>
              <a:rPr sz="1600" spc="-60" dirty="0">
                <a:latin typeface="Times New Roman" panose="02020603050405020304"/>
                <a:cs typeface="Times New Roman" panose="02020603050405020304"/>
              </a:rPr>
              <a:t>515701</a:t>
            </a:r>
            <a:endParaRPr sz="1600">
              <a:latin typeface="Times New Roman" panose="02020603050405020304"/>
              <a:cs typeface="Times New Roman" panose="02020603050405020304"/>
            </a:endParaRPr>
          </a:p>
        </p:txBody>
      </p:sp>
      <p:sp>
        <p:nvSpPr>
          <p:cNvPr id="50" name="object 9"/>
          <p:cNvSpPr txBox="1"/>
          <p:nvPr/>
        </p:nvSpPr>
        <p:spPr>
          <a:xfrm>
            <a:off x="11406885" y="6448755"/>
            <a:ext cx="97155" cy="208279"/>
          </a:xfrm>
          <a:prstGeom prst="rect">
            <a:avLst/>
          </a:prstGeom>
        </p:spPr>
        <p:txBody>
          <a:bodyPr vert="horz" wrap="square" lIns="0" tIns="12700" rIns="0" bIns="0" rtlCol="0">
            <a:spAutoFit/>
          </a:bodyPr>
          <a:lstStyle/>
          <a:p>
            <a:pPr marL="12700">
              <a:lnSpc>
                <a:spcPct val="100000"/>
              </a:lnSpc>
              <a:spcBef>
                <a:spcPts val="100"/>
              </a:spcBef>
            </a:pPr>
            <a:r>
              <a:rPr sz="1200" spc="-40" dirty="0">
                <a:latin typeface="Times New Roman" panose="02020603050405020304"/>
                <a:cs typeface="Times New Roman" panose="02020603050405020304"/>
              </a:rPr>
              <a:t>1</a:t>
            </a:r>
            <a:endParaRPr sz="1200">
              <a:latin typeface="Times New Roman" panose="02020603050405020304"/>
              <a:cs typeface="Times New Roman" panose="02020603050405020304"/>
            </a:endParaRPr>
          </a:p>
        </p:txBody>
      </p:sp>
      <p:sp>
        <p:nvSpPr>
          <p:cNvPr id="52" name="TextBox 51"/>
          <p:cNvSpPr txBox="1"/>
          <p:nvPr/>
        </p:nvSpPr>
        <p:spPr>
          <a:xfrm>
            <a:off x="4941971" y="1700298"/>
            <a:ext cx="1973179" cy="369332"/>
          </a:xfrm>
          <a:prstGeom prst="rect">
            <a:avLst/>
          </a:prstGeom>
          <a:noFill/>
        </p:spPr>
        <p:txBody>
          <a:bodyPr wrap="square" rtlCol="0">
            <a:spAutoFit/>
          </a:bodyPr>
          <a:lstStyle/>
          <a:p>
            <a:r>
              <a:rPr lang="en-US" dirty="0">
                <a:solidFill>
                  <a:schemeClr val="tx2"/>
                </a:solidFill>
                <a:latin typeface="Times New Roman" panose="02020603050405020304" pitchFamily="18" charset="0"/>
                <a:cs typeface="Times New Roman" panose="02020603050405020304" pitchFamily="18" charset="0"/>
              </a:rPr>
              <a:t>     Batch Details:</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409700" y="1083310"/>
            <a:ext cx="9916160" cy="641985"/>
          </a:xfrm>
          <a:prstGeom prst="rect">
            <a:avLst/>
          </a:prstGeom>
          <a:noFill/>
        </p:spPr>
        <p:txBody>
          <a:bodyPr wrap="square" rtlCol="0">
            <a:noAutofit/>
          </a:bodyPr>
          <a:lstStyle/>
          <a:p>
            <a:endParaRPr lang="en-IN" sz="2000" dirty="0">
              <a:latin typeface="Times New Roman" panose="02020603050405020304" pitchFamily="18" charset="0"/>
              <a:cs typeface="Times New Roman" panose="02020603050405020304" pitchFamily="18" charset="0"/>
            </a:endParaRPr>
          </a:p>
          <a:p>
            <a:r>
              <a:rPr lang="en-US" altLang="en-IN" sz="2000" b="1" dirty="0">
                <a:solidFill>
                  <a:srgbClr val="00B0F0"/>
                </a:solidFill>
                <a:latin typeface="Times New Roman" panose="02020603050405020304" pitchFamily="18" charset="0"/>
                <a:cs typeface="Times New Roman" panose="02020603050405020304" pitchFamily="18" charset="0"/>
              </a:rPr>
              <a:t>           Development of Real Time Bus Tracking  and Accident Detection System </a:t>
            </a:r>
            <a:endParaRPr lang="en-IN" sz="2000" b="1" dirty="0">
              <a:solidFill>
                <a:srgbClr val="00B0F0"/>
              </a:solidFill>
              <a:latin typeface="Times New Roman" panose="02020603050405020304" pitchFamily="18" charset="0"/>
              <a:cs typeface="Times New Roman" panose="02020603050405020304" pitchFamily="18" charset="0"/>
            </a:endParaRPr>
          </a:p>
          <a:p>
            <a:endParaRPr lang="en-IN" sz="2000" dirty="0"/>
          </a:p>
        </p:txBody>
      </p:sp>
      <p:sp>
        <p:nvSpPr>
          <p:cNvPr id="6" name="Footer Placeholder 5"/>
          <p:cNvSpPr>
            <a:spLocks noGrp="1"/>
          </p:cNvSpPr>
          <p:nvPr>
            <p:ph type="ftr" sz="quarter" idx="11"/>
          </p:nvPr>
        </p:nvSpPr>
        <p:spPr>
          <a:xfrm>
            <a:off x="4165600" y="6172200"/>
            <a:ext cx="3860800" cy="466725"/>
          </a:xfrm>
        </p:spPr>
        <p:txBody>
          <a:bodyPr/>
          <a:lstStyle/>
          <a:p>
            <a:r>
              <a:rPr lang="en-US" altLang="en-IN" b="1" dirty="0">
                <a:solidFill>
                  <a:srgbClr val="00B0F0"/>
                </a:solidFill>
                <a:latin typeface="Times New Roman" panose="02020603050405020304" pitchFamily="18" charset="0"/>
                <a:cs typeface="Times New Roman" panose="02020603050405020304" pitchFamily="18" charset="0"/>
                <a:sym typeface="+mn-ea"/>
              </a:rPr>
              <a:t> </a:t>
            </a:r>
            <a:r>
              <a:rPr lang="en-US" dirty="0">
                <a:latin typeface="Times New Roman" panose="02020603050405020304" pitchFamily="18" charset="0"/>
                <a:cs typeface="Times New Roman" panose="02020603050405020304" pitchFamily="18" charset="0"/>
              </a:rPr>
              <a:t>Real Time  Bus Tracking and Accident Detection System </a:t>
            </a:r>
            <a:endParaRPr lang="en-US" dirty="0">
              <a:latin typeface="Times New Roman" panose="02020603050405020304" pitchFamily="18" charset="0"/>
              <a:cs typeface="Times New Roman" panose="02020603050405020304" pitchFamily="18" charset="0"/>
            </a:endParaRPr>
          </a:p>
        </p:txBody>
      </p:sp>
      <p:sp>
        <p:nvSpPr>
          <p:cNvPr id="5" name="Text Box 4"/>
          <p:cNvSpPr txBox="1"/>
          <p:nvPr/>
        </p:nvSpPr>
        <p:spPr>
          <a:xfrm>
            <a:off x="9584055" y="2477770"/>
            <a:ext cx="4064000" cy="368300"/>
          </a:xfrm>
          <a:prstGeom prst="rect">
            <a:avLst/>
          </a:prstGeom>
          <a:noFill/>
        </p:spPr>
        <p:txBody>
          <a:bodyPr wrap="square" rtlCol="0">
            <a:spAutoFit/>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sym typeface="+mn-ea"/>
              </a:rPr>
              <a:t>LITERATURE SURVEY 4:</a:t>
            </a:r>
            <a:br>
              <a:rPr lang="en-US" dirty="0">
                <a:solidFill>
                  <a:schemeClr val="tx2"/>
                </a:solidFill>
                <a:sym typeface="+mn-ea"/>
              </a:rPr>
            </a:br>
            <a:endParaRPr lang="en-US" dirty="0">
              <a:solidFill>
                <a:schemeClr val="tx2"/>
              </a:solidFill>
              <a:sym typeface="+mn-ea"/>
            </a:endParaRPr>
          </a:p>
        </p:txBody>
      </p:sp>
      <p:sp>
        <p:nvSpPr>
          <p:cNvPr id="4" name="Footer Placeholder 3"/>
          <p:cNvSpPr>
            <a:spLocks noGrp="1"/>
          </p:cNvSpPr>
          <p:nvPr>
            <p:ph type="ftr" sz="quarter" idx="11"/>
          </p:nvPr>
        </p:nvSpPr>
        <p:spPr/>
        <p:txBody>
          <a:bodyPr/>
          <a:lstStyle/>
          <a:p>
            <a:r>
              <a:rPr lang="en-US">
                <a:sym typeface="+mn-ea"/>
              </a:rPr>
              <a:t>Real Time BusTracking and Accident detection System</a:t>
            </a:r>
            <a:endParaRPr lang="en-US"/>
          </a:p>
          <a:p>
            <a:endParaRPr lang="en-US"/>
          </a:p>
        </p:txBody>
      </p:sp>
      <p:sp>
        <p:nvSpPr>
          <p:cNvPr id="5" name="Slide Number Placeholder 4"/>
          <p:cNvSpPr>
            <a:spLocks noGrp="1"/>
          </p:cNvSpPr>
          <p:nvPr>
            <p:ph type="sldNum" sz="quarter" idx="12"/>
          </p:nvPr>
        </p:nvSpPr>
        <p:spPr/>
        <p:txBody>
          <a:bodyPr/>
          <a:lstStyle/>
          <a:p>
            <a:fld id="{02419A5B-523E-4416-BE98-FCD1B2819A30}" type="slidenum">
              <a:rPr lang="en-US" smtClean="0"/>
            </a:fld>
            <a:endParaRPr lang="en-US"/>
          </a:p>
        </p:txBody>
      </p:sp>
      <p:sp>
        <p:nvSpPr>
          <p:cNvPr id="6" name="Text Box 5"/>
          <p:cNvSpPr txBox="1"/>
          <p:nvPr/>
        </p:nvSpPr>
        <p:spPr>
          <a:xfrm>
            <a:off x="609600" y="1073785"/>
            <a:ext cx="10821035" cy="3743960"/>
          </a:xfrm>
          <a:prstGeom prst="rect">
            <a:avLst/>
          </a:prstGeom>
          <a:noFill/>
        </p:spPr>
        <p:txBody>
          <a:bodyPr wrap="square" rtlCol="0">
            <a:noAutofit/>
          </a:bodyPr>
          <a:lstStyle/>
          <a:p>
            <a:pPr marL="285750" indent="-285750">
              <a:lnSpc>
                <a:spcPct val="110000"/>
              </a:lnSpc>
              <a:buFont typeface="Wingdings" panose="05000000000000000000" charset="0"/>
              <a:buChar char="v"/>
            </a:pPr>
            <a:r>
              <a:rPr lang="en-US" sz="2400" b="1">
                <a:latin typeface="Times New Roman" panose="02020603050405020304" pitchFamily="18" charset="0"/>
                <a:cs typeface="Times New Roman" panose="02020603050405020304" pitchFamily="18" charset="0"/>
              </a:rPr>
              <a:t>Title</a:t>
            </a:r>
            <a:r>
              <a:rPr lang="en-US" sz="2800">
                <a:latin typeface="Times New Roman" panose="02020603050405020304" pitchFamily="18" charset="0"/>
                <a:cs typeface="Times New Roman" panose="02020603050405020304" pitchFamily="18" charset="0"/>
              </a:rPr>
              <a:t>:</a:t>
            </a:r>
            <a:r>
              <a:rPr lang="en-US" sz="2400">
                <a:latin typeface="Times New Roman" panose="02020603050405020304" pitchFamily="18" charset="0"/>
                <a:cs typeface="Times New Roman" panose="02020603050405020304" pitchFamily="18" charset="0"/>
              </a:rPr>
              <a:t>Real-Time Tracking Management System Using GPS and Google Earth.</a:t>
            </a:r>
            <a:endParaRPr lang="en-US" sz="2400">
              <a:latin typeface="Times New Roman" panose="02020603050405020304" pitchFamily="18" charset="0"/>
              <a:cs typeface="Times New Roman" panose="02020603050405020304" pitchFamily="18" charset="0"/>
            </a:endParaRPr>
          </a:p>
          <a:p>
            <a:pPr marL="285750" indent="-285750">
              <a:lnSpc>
                <a:spcPct val="110000"/>
              </a:lnSpc>
              <a:buFont typeface="Wingdings" panose="05000000000000000000" charset="0"/>
              <a:buChar char="v"/>
            </a:pPr>
            <a:r>
              <a:rPr lang="en-US" sz="2400" b="1">
                <a:latin typeface="Times New Roman" panose="02020603050405020304" pitchFamily="18" charset="0"/>
                <a:cs typeface="Times New Roman" panose="02020603050405020304" pitchFamily="18" charset="0"/>
              </a:rPr>
              <a:t>Author</a:t>
            </a:r>
            <a:r>
              <a:rPr lang="en-US" sz="2400">
                <a:latin typeface="Times New Roman" panose="02020603050405020304" pitchFamily="18" charset="0"/>
                <a:cs typeface="Times New Roman" panose="02020603050405020304" pitchFamily="18" charset="0"/>
              </a:rPr>
              <a:t>:</a:t>
            </a:r>
            <a:r>
              <a:rPr lang="en-US" sz="2400">
                <a:latin typeface="Times New Roman" panose="02020603050405020304" pitchFamily="18" charset="0"/>
                <a:cs typeface="Times New Roman" panose="02020603050405020304" pitchFamily="18" charset="0"/>
                <a:sym typeface="+mn-ea"/>
              </a:rPr>
              <a:t>N. Chadil, A. Russameesawang, and P. Keeratiwintakor.</a:t>
            </a:r>
            <a:endParaRPr lang="en-US" sz="2400">
              <a:latin typeface="Times New Roman" panose="02020603050405020304" pitchFamily="18" charset="0"/>
              <a:cs typeface="Times New Roman" panose="02020603050405020304" pitchFamily="18" charset="0"/>
              <a:sym typeface="+mn-ea"/>
            </a:endParaRPr>
          </a:p>
          <a:p>
            <a:pPr marL="285750" indent="-285750">
              <a:lnSpc>
                <a:spcPct val="110000"/>
              </a:lnSpc>
              <a:buFont typeface="Wingdings" panose="05000000000000000000" charset="0"/>
              <a:buChar char="v"/>
            </a:pPr>
            <a:r>
              <a:rPr lang="en-US" sz="2400" dirty="0">
                <a:latin typeface="Times New Roman" panose="02020603050405020304" pitchFamily="18" charset="0"/>
                <a:cs typeface="Times New Roman" panose="02020603050405020304" pitchFamily="18" charset="0"/>
                <a:sym typeface="+mn-ea"/>
              </a:rPr>
              <a:t>Our real-time tracking management system is an open system that uses a free and open source software and is composed of commodity hardware that is easy-to-find. </a:t>
            </a:r>
            <a:endParaRPr lang="en-US" sz="2400" dirty="0">
              <a:latin typeface="Times New Roman" panose="02020603050405020304" pitchFamily="18" charset="0"/>
              <a:cs typeface="Times New Roman" panose="02020603050405020304" pitchFamily="18" charset="0"/>
              <a:sym typeface="+mn-ea"/>
            </a:endParaRPr>
          </a:p>
          <a:p>
            <a:pPr marL="285750" indent="-285750">
              <a:lnSpc>
                <a:spcPct val="110000"/>
              </a:lnSpc>
              <a:buFont typeface="Wingdings" panose="05000000000000000000" charset="0"/>
              <a:buChar char="v"/>
            </a:pPr>
            <a:r>
              <a:rPr lang="en-US" sz="2400" dirty="0">
                <a:latin typeface="Times New Roman" panose="02020603050405020304" pitchFamily="18" charset="0"/>
                <a:cs typeface="Times New Roman" panose="02020603050405020304" pitchFamily="18" charset="0"/>
                <a:sym typeface="+mn-ea"/>
              </a:rPr>
              <a:t>The GPS tracking device is an embedded system that transmits location information to the server through GPRS network</a:t>
            </a:r>
            <a:endParaRPr lang="en-US" sz="2400" dirty="0">
              <a:latin typeface="Times New Roman" panose="02020603050405020304" pitchFamily="18" charset="0"/>
              <a:cs typeface="Times New Roman" panose="02020603050405020304" pitchFamily="18" charset="0"/>
              <a:sym typeface="+mn-ea"/>
            </a:endParaRPr>
          </a:p>
          <a:p>
            <a:pPr marL="285750" indent="-285750">
              <a:lnSpc>
                <a:spcPct val="110000"/>
              </a:lnSpc>
              <a:buFont typeface="Wingdings" panose="05000000000000000000" charset="0"/>
              <a:buChar char="v"/>
            </a:pPr>
            <a:r>
              <a:rPr lang="en-US" sz="2400" dirty="0">
                <a:latin typeface="Times New Roman" panose="02020603050405020304" pitchFamily="18" charset="0"/>
                <a:cs typeface="Times New Roman" panose="02020603050405020304" pitchFamily="18" charset="0"/>
                <a:sym typeface="+mn-ea"/>
              </a:rPr>
              <a:t>The server is a personal computer that receives the information and put it in the database. The database formats the information in a special form that can search and display using Google Earth software or Google Map.</a:t>
            </a:r>
            <a:endParaRPr lang="en-US" sz="2400">
              <a:latin typeface="Times New Roman" panose="02020603050405020304" pitchFamily="18" charset="0"/>
              <a:cs typeface="Times New Roman" panose="02020603050405020304" pitchFamily="18" charset="0"/>
              <a:sym typeface="+mn-ea"/>
            </a:endParaRPr>
          </a:p>
          <a:p>
            <a:pPr marL="285750" indent="-285750">
              <a:lnSpc>
                <a:spcPct val="110000"/>
              </a:lnSpc>
              <a:buFont typeface="Wingdings" panose="05000000000000000000" charset="0"/>
              <a:buChar char="v"/>
            </a:pPr>
            <a:r>
              <a:rPr lang="en-US" sz="2400" b="1">
                <a:latin typeface="Times New Roman" panose="02020603050405020304" pitchFamily="18" charset="0"/>
                <a:cs typeface="Times New Roman" panose="02020603050405020304" pitchFamily="18" charset="0"/>
                <a:sym typeface="+mn-ea"/>
              </a:rPr>
              <a:t>Drawback</a:t>
            </a:r>
            <a:r>
              <a:rPr lang="en-US" sz="2400" b="1">
                <a:sym typeface="+mn-ea"/>
              </a:rPr>
              <a:t>:</a:t>
            </a:r>
            <a:endParaRPr lang="en-US" sz="2400" b="1">
              <a:sym typeface="+mn-ea"/>
            </a:endParaRPr>
          </a:p>
          <a:p>
            <a:pPr marL="285750" indent="-285750">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After tracking the vehicle location the message should send to users/owner cell phone.But here there is no GSM module to send the message.</a:t>
            </a:r>
            <a:endParaRPr lang="en-US" sz="2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endParaRPr lang="en-US" sz="2400">
              <a:latin typeface="Times New Roman" panose="02020603050405020304" pitchFamily="18" charset="0"/>
              <a:cs typeface="Times New Roman" panose="02020603050405020304" pitchFamily="18" charset="0"/>
              <a:sym typeface="+mn-ea"/>
            </a:endParaRPr>
          </a:p>
          <a:p>
            <a:pPr marL="285750" indent="-285750">
              <a:buFont typeface="Wingdings" panose="05000000000000000000" charset="0"/>
              <a:buChar char="v"/>
            </a:pPr>
            <a:endParaRPr lang="en-US" sz="2400">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a:latin typeface="Times New Roman" panose="02020603050405020304" pitchFamily="18" charset="0"/>
              <a:cs typeface="Times New Roman" panose="02020603050405020304" pitchFamily="18" charset="0"/>
            </a:endParaRPr>
          </a:p>
        </p:txBody>
      </p:sp>
      <p:pic>
        <p:nvPicPr>
          <p:cNvPr id="12" name="Content Placeholder 11"/>
          <p:cNvPicPr>
            <a:picLocks noGrp="1" noChangeAspect="1"/>
          </p:cNvPicPr>
          <p:nvPr>
            <p:ph idx="1"/>
          </p:nvPr>
        </p:nvPicPr>
        <p:blipFill>
          <a:blip r:embed="rId1" cstate="print"/>
          <a:stretch>
            <a:fillRect/>
          </a:stretch>
        </p:blipFill>
        <p:spPr>
          <a:xfrm>
            <a:off x="11137900" y="374015"/>
            <a:ext cx="835025" cy="835025"/>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1140"/>
            <a:ext cx="10972800" cy="688340"/>
          </a:xfrm>
        </p:spPr>
        <p:txBody>
          <a:bodyPr/>
          <a:lstStyle/>
          <a:p>
            <a:r>
              <a:rPr lang="en-US" altLang="en-US" cap="all" dirty="0">
                <a:latin typeface="Times New Roman" panose="02020603050405020304" pitchFamily="18" charset="0"/>
                <a:cs typeface="Times New Roman" panose="02020603050405020304" pitchFamily="18" charset="0"/>
              </a:rPr>
              <a:t>Existing System:</a:t>
            </a:r>
            <a:endParaRPr lang="en-IN" cap="all"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2419A5B-523E-4416-BE98-FCD1B2819A30}" type="slidenum">
              <a:rPr lang="en-US" smtClean="0"/>
            </a:fld>
            <a:endParaRPr lang="en-US" dirty="0"/>
          </a:p>
        </p:txBody>
      </p:sp>
      <p:pic>
        <p:nvPicPr>
          <p:cNvPr id="11" name="Picture 10"/>
          <p:cNvPicPr>
            <a:picLocks noChangeAspect="1"/>
          </p:cNvPicPr>
          <p:nvPr/>
        </p:nvPicPr>
        <p:blipFill>
          <a:blip r:embed="rId1" cstate="print"/>
          <a:stretch>
            <a:fillRect/>
          </a:stretch>
        </p:blipFill>
        <p:spPr>
          <a:xfrm>
            <a:off x="11081214" y="0"/>
            <a:ext cx="1002371" cy="1002371"/>
          </a:xfrm>
          <a:prstGeom prst="rect">
            <a:avLst/>
          </a:prstGeom>
        </p:spPr>
      </p:pic>
      <p:sp>
        <p:nvSpPr>
          <p:cNvPr id="6" name="Footer Placeholder 5"/>
          <p:cNvSpPr>
            <a:spLocks noGrp="1"/>
          </p:cNvSpPr>
          <p:nvPr>
            <p:ph type="ftr" sz="quarter" idx="11"/>
          </p:nvPr>
        </p:nvSpPr>
        <p:spPr>
          <a:xfrm>
            <a:off x="4165600" y="6248400"/>
            <a:ext cx="3860800" cy="333375"/>
          </a:xfrm>
        </p:spPr>
        <p:txBody>
          <a:bodyPr/>
          <a:lstStyle/>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dirty="0"/>
          </a:p>
        </p:txBody>
      </p:sp>
      <p:pic>
        <p:nvPicPr>
          <p:cNvPr id="12" name="Picture 11"/>
          <p:cNvPicPr>
            <a:picLocks noChangeAspect="1"/>
          </p:cNvPicPr>
          <p:nvPr/>
        </p:nvPicPr>
        <p:blipFill>
          <a:blip r:embed="rId1" cstate="print"/>
          <a:stretch>
            <a:fillRect/>
          </a:stretch>
        </p:blipFill>
        <p:spPr>
          <a:xfrm>
            <a:off x="11189629" y="0"/>
            <a:ext cx="1002371" cy="1002371"/>
          </a:xfrm>
          <a:prstGeom prst="rect">
            <a:avLst/>
          </a:prstGeom>
        </p:spPr>
      </p:pic>
      <p:sp>
        <p:nvSpPr>
          <p:cNvPr id="3" name="Text Box 2"/>
          <p:cNvSpPr txBox="1"/>
          <p:nvPr/>
        </p:nvSpPr>
        <p:spPr>
          <a:xfrm>
            <a:off x="609600" y="1153795"/>
            <a:ext cx="9865360" cy="3946525"/>
          </a:xfrm>
          <a:prstGeom prst="rect">
            <a:avLst/>
          </a:prstGeom>
          <a:noFill/>
        </p:spPr>
        <p:txBody>
          <a:bodyPr wrap="square" rtlCol="0">
            <a:noAutofit/>
          </a:bodyPr>
          <a:lstStyle/>
          <a:p>
            <a:pPr>
              <a:lnSpc>
                <a:spcPct val="110000"/>
              </a:lnSpc>
            </a:pPr>
            <a:r>
              <a:rPr lang="en-US" sz="2400">
                <a:latin typeface="Times New Roman" panose="02020603050405020304" pitchFamily="18" charset="0"/>
                <a:cs typeface="Times New Roman" panose="02020603050405020304" pitchFamily="18" charset="0"/>
              </a:rPr>
              <a:t>1.The Existing System is live location sharing through Whatsapp.</a:t>
            </a:r>
            <a:endParaRPr lang="en-US" sz="2400">
              <a:latin typeface="Times New Roman" panose="02020603050405020304" pitchFamily="18" charset="0"/>
              <a:cs typeface="Times New Roman" panose="02020603050405020304" pitchFamily="18" charset="0"/>
            </a:endParaRPr>
          </a:p>
          <a:p>
            <a:pPr>
              <a:lnSpc>
                <a:spcPct val="110000"/>
              </a:lnSpc>
            </a:pPr>
            <a:r>
              <a:rPr lang="en-US" sz="2400">
                <a:latin typeface="Times New Roman" panose="02020603050405020304" pitchFamily="18" charset="0"/>
                <a:cs typeface="Times New Roman" panose="02020603050405020304" pitchFamily="18" charset="0"/>
              </a:rPr>
              <a:t>2.Enable location permissions for WhatsApp in your phone's Settings &gt; Tap Apps.</a:t>
            </a:r>
            <a:endParaRPr lang="en-US" sz="2400">
              <a:latin typeface="Times New Roman" panose="02020603050405020304" pitchFamily="18" charset="0"/>
              <a:cs typeface="Times New Roman" panose="02020603050405020304" pitchFamily="18" charset="0"/>
            </a:endParaRPr>
          </a:p>
          <a:p>
            <a:pPr>
              <a:lnSpc>
                <a:spcPct val="110000"/>
              </a:lnSpc>
            </a:pPr>
            <a:r>
              <a:rPr lang="en-US" sz="2400">
                <a:latin typeface="Times New Roman" panose="02020603050405020304" pitchFamily="18" charset="0"/>
                <a:cs typeface="Times New Roman" panose="02020603050405020304" pitchFamily="18" charset="0"/>
              </a:rPr>
              <a:t>3.WhatsApp &gt; Permissions &gt; Location &gt; turn on WhatsApp....</a:t>
            </a:r>
            <a:endParaRPr lang="en-US" sz="2400">
              <a:latin typeface="Times New Roman" panose="02020603050405020304" pitchFamily="18" charset="0"/>
              <a:cs typeface="Times New Roman" panose="02020603050405020304" pitchFamily="18" charset="0"/>
            </a:endParaRPr>
          </a:p>
          <a:p>
            <a:pPr>
              <a:lnSpc>
                <a:spcPct val="110000"/>
              </a:lnSpc>
            </a:pPr>
            <a:r>
              <a:rPr lang="en-US" sz="2400">
                <a:latin typeface="Times New Roman" panose="02020603050405020304" pitchFamily="18" charset="0"/>
                <a:cs typeface="Times New Roman" panose="02020603050405020304" pitchFamily="18" charset="0"/>
              </a:rPr>
              <a:t>4.Open an individual or group chat.</a:t>
            </a:r>
            <a:endParaRPr lang="en-US" sz="2400">
              <a:latin typeface="Times New Roman" panose="02020603050405020304" pitchFamily="18" charset="0"/>
              <a:cs typeface="Times New Roman" panose="02020603050405020304" pitchFamily="18" charset="0"/>
            </a:endParaRPr>
          </a:p>
          <a:p>
            <a:pPr>
              <a:lnSpc>
                <a:spcPct val="110000"/>
              </a:lnSpc>
            </a:pPr>
            <a:r>
              <a:rPr lang="en-US" sz="2400">
                <a:latin typeface="Times New Roman" panose="02020603050405020304" pitchFamily="18" charset="0"/>
                <a:cs typeface="Times New Roman" panose="02020603050405020304" pitchFamily="18" charset="0"/>
              </a:rPr>
              <a:t>5.Tap &gt; Location &gt; Share live location&gt;Enter.</a:t>
            </a:r>
            <a:endParaRPr lang="en-US" sz="2400">
              <a:latin typeface="Times New Roman" panose="02020603050405020304" pitchFamily="18" charset="0"/>
              <a:cs typeface="Times New Roman" panose="02020603050405020304" pitchFamily="18" charset="0"/>
            </a:endParaRPr>
          </a:p>
          <a:p>
            <a:pPr>
              <a:lnSpc>
                <a:spcPct val="110000"/>
              </a:lnSpc>
            </a:pPr>
            <a:endParaRPr lang="en-US" sz="2400">
              <a:latin typeface="Times New Roman" panose="02020603050405020304" pitchFamily="18" charset="0"/>
              <a:cs typeface="Times New Roman" panose="02020603050405020304" pitchFamily="18" charset="0"/>
            </a:endParaRPr>
          </a:p>
          <a:p>
            <a:pPr>
              <a:lnSpc>
                <a:spcPct val="110000"/>
              </a:lnSpc>
            </a:pPr>
            <a:r>
              <a:rPr lang="en-US" sz="240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latin typeface="Times New Roman" panose="02020603050405020304" pitchFamily="18" charset="0"/>
              <a:cs typeface="Times New Roman" panose="02020603050405020304" pitchFamily="18" charset="0"/>
              <a:sym typeface="+mn-ea"/>
            </a:endParaRPr>
          </a:p>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dirty="0"/>
          </a:p>
          <a:p>
            <a:endParaRPr lang="en-US"/>
          </a:p>
        </p:txBody>
      </p:sp>
      <p:sp>
        <p:nvSpPr>
          <p:cNvPr id="5" name="Slide Number Placeholder 4"/>
          <p:cNvSpPr>
            <a:spLocks noGrp="1"/>
          </p:cNvSpPr>
          <p:nvPr>
            <p:ph type="sldNum" sz="quarter" idx="12"/>
          </p:nvPr>
        </p:nvSpPr>
        <p:spPr/>
        <p:txBody>
          <a:bodyPr/>
          <a:lstStyle/>
          <a:p>
            <a:fld id="{02419A5B-523E-4416-BE98-FCD1B2819A30}" type="slidenum">
              <a:rPr lang="en-US" smtClean="0"/>
            </a:fld>
            <a:endParaRPr lang="en-US"/>
          </a:p>
        </p:txBody>
      </p:sp>
      <p:pic>
        <p:nvPicPr>
          <p:cNvPr id="6" name="Content Placeholder 5"/>
          <p:cNvPicPr>
            <a:picLocks noGrp="1" noChangeAspect="1"/>
          </p:cNvPicPr>
          <p:nvPr>
            <p:ph sz="half" idx="2"/>
          </p:nvPr>
        </p:nvPicPr>
        <p:blipFill>
          <a:blip r:embed="rId1"/>
          <a:stretch>
            <a:fillRect/>
          </a:stretch>
        </p:blipFill>
        <p:spPr>
          <a:xfrm>
            <a:off x="2426335" y="1009015"/>
            <a:ext cx="8031480" cy="4551045"/>
          </a:xfrm>
          <a:prstGeom prst="rect">
            <a:avLst/>
          </a:prstGeom>
        </p:spPr>
      </p:pic>
      <p:pic>
        <p:nvPicPr>
          <p:cNvPr id="12" name="Content Placeholder 11"/>
          <p:cNvPicPr>
            <a:picLocks noGrp="1" noChangeAspect="1"/>
          </p:cNvPicPr>
          <p:nvPr>
            <p:ph sz="half" idx="1"/>
          </p:nvPr>
        </p:nvPicPr>
        <p:blipFill>
          <a:blip r:embed="rId2" cstate="print"/>
          <a:stretch>
            <a:fillRect/>
          </a:stretch>
        </p:blipFill>
        <p:spPr>
          <a:xfrm>
            <a:off x="11232515" y="530225"/>
            <a:ext cx="835025" cy="83502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dirty="0">
                <a:latin typeface="Times New Roman" panose="02020603050405020304" pitchFamily="18" charset="0"/>
                <a:cs typeface="Times New Roman" panose="02020603050405020304" pitchFamily="18" charset="0"/>
              </a:rPr>
              <a:t>DISADVANTAGES</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2419A5B-523E-4416-BE98-FCD1B2819A30}" type="slidenum">
              <a:rPr lang="en-US" smtClean="0"/>
            </a:fld>
            <a:endParaRPr lang="en-US" dirty="0"/>
          </a:p>
        </p:txBody>
      </p:sp>
      <p:pic>
        <p:nvPicPr>
          <p:cNvPr id="11" name="Picture 10"/>
          <p:cNvPicPr>
            <a:picLocks noChangeAspect="1"/>
          </p:cNvPicPr>
          <p:nvPr/>
        </p:nvPicPr>
        <p:blipFill>
          <a:blip r:embed="rId1" cstate="print"/>
          <a:stretch>
            <a:fillRect/>
          </a:stretch>
        </p:blipFill>
        <p:spPr>
          <a:xfrm>
            <a:off x="11081214" y="0"/>
            <a:ext cx="1002371" cy="1002371"/>
          </a:xfrm>
          <a:prstGeom prst="rect">
            <a:avLst/>
          </a:prstGeom>
        </p:spPr>
      </p:pic>
      <p:sp>
        <p:nvSpPr>
          <p:cNvPr id="6" name="Footer Placeholder 5"/>
          <p:cNvSpPr>
            <a:spLocks noGrp="1"/>
          </p:cNvSpPr>
          <p:nvPr>
            <p:ph type="ftr" sz="quarter" idx="11"/>
          </p:nvPr>
        </p:nvSpPr>
        <p:spPr>
          <a:xfrm>
            <a:off x="4165600" y="6248400"/>
            <a:ext cx="3860800" cy="311150"/>
          </a:xfrm>
        </p:spPr>
        <p:txBody>
          <a:bodyPr/>
          <a:lstStyle/>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dirty="0"/>
          </a:p>
        </p:txBody>
      </p:sp>
      <p:pic>
        <p:nvPicPr>
          <p:cNvPr id="12" name="Picture 11"/>
          <p:cNvPicPr>
            <a:picLocks noChangeAspect="1"/>
          </p:cNvPicPr>
          <p:nvPr/>
        </p:nvPicPr>
        <p:blipFill>
          <a:blip r:embed="rId1" cstate="print"/>
          <a:stretch>
            <a:fillRect/>
          </a:stretch>
        </p:blipFill>
        <p:spPr>
          <a:xfrm>
            <a:off x="11189629" y="0"/>
            <a:ext cx="1002371" cy="1002371"/>
          </a:xfrm>
          <a:prstGeom prst="rect">
            <a:avLst/>
          </a:prstGeom>
        </p:spPr>
      </p:pic>
      <p:sp>
        <p:nvSpPr>
          <p:cNvPr id="7" name="Text Box 6"/>
          <p:cNvSpPr txBox="1"/>
          <p:nvPr/>
        </p:nvSpPr>
        <p:spPr>
          <a:xfrm>
            <a:off x="696595" y="1205865"/>
            <a:ext cx="10885805" cy="3187065"/>
          </a:xfrm>
          <a:prstGeom prst="rect">
            <a:avLst/>
          </a:prstGeom>
          <a:noFill/>
        </p:spPr>
        <p:txBody>
          <a:bodyPr wrap="square" rtlCol="0">
            <a:noAutofit/>
          </a:bodyPr>
          <a:lstStyle/>
          <a:p>
            <a:pPr>
              <a:lnSpc>
                <a:spcPct val="120000"/>
              </a:lnSpc>
            </a:pPr>
            <a:r>
              <a:rPr lang="en-US" sz="2400">
                <a:latin typeface="Times New Roman" panose="02020603050405020304" pitchFamily="18" charset="0"/>
                <a:cs typeface="Times New Roman" panose="02020603050405020304" pitchFamily="18" charset="0"/>
              </a:rPr>
              <a:t>1.Location is needed to be shared manually.</a:t>
            </a:r>
            <a:endParaRPr lang="en-US" sz="2400">
              <a:latin typeface="Times New Roman" panose="02020603050405020304" pitchFamily="18" charset="0"/>
              <a:cs typeface="Times New Roman" panose="02020603050405020304" pitchFamily="18" charset="0"/>
            </a:endParaRPr>
          </a:p>
          <a:p>
            <a:pPr>
              <a:lnSpc>
                <a:spcPct val="120000"/>
              </a:lnSpc>
            </a:pPr>
            <a:r>
              <a:rPr lang="en-US" sz="2400">
                <a:latin typeface="Times New Roman" panose="02020603050405020304" pitchFamily="18" charset="0"/>
                <a:cs typeface="Times New Roman" panose="02020603050405020304" pitchFamily="18" charset="0"/>
              </a:rPr>
              <a:t>2.Someone are required to inform manually inorder to get the rescue teams when an accident occurs.</a:t>
            </a:r>
            <a:endParaRPr lang="en-US" sz="2400">
              <a:latin typeface="Times New Roman" panose="02020603050405020304" pitchFamily="18" charset="0"/>
              <a:cs typeface="Times New Roman" panose="02020603050405020304" pitchFamily="18" charset="0"/>
            </a:endParaRPr>
          </a:p>
          <a:p>
            <a:pPr>
              <a:lnSpc>
                <a:spcPct val="120000"/>
              </a:lnSpc>
            </a:pPr>
            <a:r>
              <a:rPr lang="en-US" sz="2400">
                <a:latin typeface="Times New Roman" panose="02020603050405020304" pitchFamily="18" charset="0"/>
                <a:cs typeface="Times New Roman" panose="02020603050405020304" pitchFamily="18" charset="0"/>
              </a:rPr>
              <a:t>3.The live location cannot be shared to bulk strength.</a:t>
            </a:r>
            <a:endParaRPr lang="en-US" sz="2400">
              <a:latin typeface="Times New Roman" panose="02020603050405020304" pitchFamily="18" charset="0"/>
              <a:cs typeface="Times New Roman" panose="02020603050405020304" pitchFamily="18" charset="0"/>
            </a:endParaRPr>
          </a:p>
          <a:p>
            <a:pPr>
              <a:lnSpc>
                <a:spcPct val="120000"/>
              </a:lnSpc>
            </a:pPr>
            <a:r>
              <a:rPr lang="en-US" sz="2400">
                <a:latin typeface="Times New Roman" panose="02020603050405020304" pitchFamily="18" charset="0"/>
                <a:cs typeface="Times New Roman" panose="02020603050405020304" pitchFamily="18" charset="0"/>
              </a:rPr>
              <a:t>4.The WhatsApp Live Location sharing feature is not permanent and you will have the option to share your real-time location.</a:t>
            </a:r>
            <a:endParaRPr lang="en-US" sz="2400">
              <a:latin typeface="Times New Roman" panose="02020603050405020304" pitchFamily="18" charset="0"/>
              <a:cs typeface="Times New Roman" panose="02020603050405020304" pitchFamily="18" charset="0"/>
            </a:endParaRPr>
          </a:p>
          <a:p>
            <a:pPr>
              <a:lnSpc>
                <a:spcPct val="120000"/>
              </a:lnSpc>
            </a:pPr>
            <a:r>
              <a:rPr lang="en-US" sz="2400">
                <a:latin typeface="Times New Roman" panose="02020603050405020304" pitchFamily="18" charset="0"/>
                <a:cs typeface="Times New Roman" panose="02020603050405020304" pitchFamily="18" charset="0"/>
              </a:rPr>
              <a:t>5.We can share location for every 15 minutes, 1 hour or 8 hours with someone or a group.</a:t>
            </a:r>
            <a:endParaRPr lang="en-US" sz="2400">
              <a:latin typeface="Times New Roman" panose="02020603050405020304" pitchFamily="18" charset="0"/>
              <a:cs typeface="Times New Roman" panose="02020603050405020304" pitchFamily="18" charset="0"/>
            </a:endParaRPr>
          </a:p>
          <a:p>
            <a:pPr>
              <a:lnSpc>
                <a:spcPct val="120000"/>
              </a:lnSpc>
            </a:pPr>
            <a:r>
              <a:rPr lang="en-US" sz="2400">
                <a:latin typeface="Times New Roman" panose="02020603050405020304" pitchFamily="18" charset="0"/>
                <a:cs typeface="Times New Roman" panose="02020603050405020304" pitchFamily="18" charset="0"/>
              </a:rPr>
              <a:t>6.No real time data updates.</a:t>
            </a:r>
            <a:endParaRPr lang="en-US" sz="2400">
              <a:latin typeface="Times New Roman" panose="02020603050405020304" pitchFamily="18" charset="0"/>
              <a:cs typeface="Times New Roman" panose="02020603050405020304" pitchFamily="18" charset="0"/>
            </a:endParaRPr>
          </a:p>
          <a:p>
            <a:pPr>
              <a:lnSpc>
                <a:spcPct val="120000"/>
              </a:lnSpc>
            </a:pPr>
            <a:r>
              <a:rPr lang="en-US" sz="2400">
                <a:latin typeface="Times New Roman" panose="02020603050405020304" pitchFamily="18" charset="0"/>
                <a:cs typeface="Times New Roman" panose="02020603050405020304" pitchFamily="18" charset="0"/>
              </a:rPr>
              <a:t>7.No advanced route optimizations.</a:t>
            </a:r>
            <a:endParaRPr lang="en-US" sz="2400">
              <a:latin typeface="Times New Roman" panose="02020603050405020304" pitchFamily="18" charset="0"/>
              <a:cs typeface="Times New Roman" panose="02020603050405020304" pitchFamily="18" charset="0"/>
            </a:endParaRPr>
          </a:p>
          <a:p>
            <a:pPr>
              <a:lnSpc>
                <a:spcPct val="120000"/>
              </a:lnSpc>
            </a:pPr>
            <a:r>
              <a:rPr lang="en-US" sz="2400">
                <a:latin typeface="Times New Roman" panose="02020603050405020304" pitchFamily="18" charset="0"/>
                <a:cs typeface="Times New Roman" panose="02020603050405020304" pitchFamily="18" charset="0"/>
              </a:rPr>
              <a:t>8.No Reactive Accident Response </a:t>
            </a:r>
            <a:endParaRPr lang="en-US"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dirty="0"/>
          </a:p>
        </p:txBody>
      </p:sp>
      <p:sp>
        <p:nvSpPr>
          <p:cNvPr id="6" name="Slide Number Placeholder 5"/>
          <p:cNvSpPr>
            <a:spLocks noGrp="1"/>
          </p:cNvSpPr>
          <p:nvPr>
            <p:ph type="sldNum" sz="quarter" idx="12"/>
          </p:nvPr>
        </p:nvSpPr>
        <p:spPr/>
        <p:txBody>
          <a:bodyPr/>
          <a:lstStyle/>
          <a:p>
            <a:fld id="{02419A5B-523E-4416-BE98-FCD1B2819A30}" type="slidenum">
              <a:rPr lang="en-US" smtClean="0"/>
            </a:fld>
            <a:endParaRPr lang="en-US"/>
          </a:p>
        </p:txBody>
      </p:sp>
      <p:pic>
        <p:nvPicPr>
          <p:cNvPr id="7" name="Picture 6"/>
          <p:cNvPicPr>
            <a:picLocks noChangeAspect="1"/>
          </p:cNvPicPr>
          <p:nvPr/>
        </p:nvPicPr>
        <p:blipFill>
          <a:blip r:embed="rId1" cstate="print"/>
          <a:stretch>
            <a:fillRect/>
          </a:stretch>
        </p:blipFill>
        <p:spPr>
          <a:xfrm>
            <a:off x="11081214" y="157162"/>
            <a:ext cx="1002371" cy="1002371"/>
          </a:xfrm>
          <a:prstGeom prst="rect">
            <a:avLst/>
          </a:prstGeom>
        </p:spPr>
      </p:pic>
      <p:sp>
        <p:nvSpPr>
          <p:cNvPr id="9" name="Text Box 8"/>
          <p:cNvSpPr txBox="1"/>
          <p:nvPr/>
        </p:nvSpPr>
        <p:spPr>
          <a:xfrm>
            <a:off x="704850" y="329565"/>
            <a:ext cx="5254625" cy="752475"/>
          </a:xfrm>
          <a:prstGeom prst="rect">
            <a:avLst/>
          </a:prstGeom>
          <a:noFill/>
        </p:spPr>
        <p:txBody>
          <a:bodyPr wrap="square" rtlCol="0">
            <a:noAutofit/>
          </a:bodyPr>
          <a:lstStyle/>
          <a:p>
            <a:r>
              <a:rPr lang="en-US" sz="4000" dirty="0">
                <a:solidFill>
                  <a:schemeClr val="tx2"/>
                </a:solidFill>
                <a:latin typeface="Times New Roman" panose="02020603050405020304" pitchFamily="18" charset="0"/>
                <a:cs typeface="Times New Roman" panose="02020603050405020304" pitchFamily="18" charset="0"/>
                <a:sym typeface="+mn-ea"/>
              </a:rPr>
              <a:t>PROPOSED SYSTEM:</a:t>
            </a:r>
            <a:endParaRPr lang="en-US" sz="4000" dirty="0">
              <a:solidFill>
                <a:schemeClr val="tx2"/>
              </a:solidFill>
              <a:latin typeface="Times New Roman" panose="02020603050405020304" pitchFamily="18" charset="0"/>
              <a:cs typeface="Times New Roman" panose="02020603050405020304" pitchFamily="18" charset="0"/>
              <a:sym typeface="+mn-ea"/>
            </a:endParaRPr>
          </a:p>
        </p:txBody>
      </p:sp>
      <p:sp>
        <p:nvSpPr>
          <p:cNvPr id="2" name="Text Box 1"/>
          <p:cNvSpPr txBox="1"/>
          <p:nvPr/>
        </p:nvSpPr>
        <p:spPr>
          <a:xfrm>
            <a:off x="800735" y="1082675"/>
            <a:ext cx="10369550" cy="1338580"/>
          </a:xfrm>
          <a:prstGeom prst="rect">
            <a:avLst/>
          </a:prstGeom>
          <a:noFill/>
        </p:spPr>
        <p:txBody>
          <a:bodyPr wrap="square" rtlCol="0">
            <a:noAutofit/>
          </a:bodyPr>
          <a:lstStyle/>
          <a:p>
            <a:pPr>
              <a:lnSpc>
                <a:spcPct val="120000"/>
              </a:lnSpc>
            </a:pPr>
            <a:r>
              <a:rPr lang="en-US" sz="2400">
                <a:latin typeface="Times New Roman" panose="02020603050405020304" pitchFamily="18" charset="0"/>
                <a:cs typeface="Times New Roman" panose="02020603050405020304" pitchFamily="18" charset="0"/>
                <a:sym typeface="+mn-ea"/>
              </a:rPr>
              <a:t>The Real-Time Bus Tracking and Accident Detection System consists of two main components: the Real-Time Bus Tracking system and the Accident Detection system.</a:t>
            </a:r>
            <a:endParaRPr lang="en-US" sz="2400">
              <a:latin typeface="Times New Roman" panose="02020603050405020304" pitchFamily="18" charset="0"/>
              <a:cs typeface="Times New Roman" panose="02020603050405020304" pitchFamily="18" charset="0"/>
            </a:endParaRPr>
          </a:p>
          <a:p>
            <a:pPr>
              <a:lnSpc>
                <a:spcPct val="120000"/>
              </a:lnSpc>
            </a:pPr>
            <a:r>
              <a:rPr lang="en-US" sz="2400"/>
              <a:t>                        </a:t>
            </a:r>
            <a:endParaRPr lang="en-US" sz="2400"/>
          </a:p>
        </p:txBody>
      </p:sp>
      <p:sp>
        <p:nvSpPr>
          <p:cNvPr id="8" name="Text Box 7"/>
          <p:cNvSpPr txBox="1"/>
          <p:nvPr/>
        </p:nvSpPr>
        <p:spPr>
          <a:xfrm>
            <a:off x="3061335" y="2456815"/>
            <a:ext cx="5720715" cy="460375"/>
          </a:xfrm>
          <a:prstGeom prst="rect">
            <a:avLst/>
          </a:prstGeom>
          <a:noFill/>
        </p:spPr>
        <p:txBody>
          <a:bodyPr wrap="square" rtlCol="0">
            <a:spAutoFit/>
          </a:bodyPr>
          <a:p>
            <a:pPr marL="285750" indent="-285750">
              <a:buFont typeface="Wingdings" panose="05000000000000000000" charset="0"/>
              <a:buChar char="v"/>
            </a:pPr>
            <a:r>
              <a:rPr lang="en-US" sz="2400">
                <a:gradFill>
                  <a:gsLst>
                    <a:gs pos="0">
                      <a:srgbClr val="E30000"/>
                    </a:gs>
                    <a:gs pos="100000">
                      <a:srgbClr val="760303"/>
                    </a:gs>
                  </a:gsLst>
                  <a:lin scaled="0"/>
                </a:gradFill>
                <a:latin typeface="Times New Roman" panose="02020603050405020304" pitchFamily="18" charset="0"/>
                <a:cs typeface="Times New Roman" panose="02020603050405020304" pitchFamily="18" charset="0"/>
                <a:sym typeface="+mn-ea"/>
              </a:rPr>
              <a:t>Real-Time Bus Tracking System:</a:t>
            </a:r>
            <a:endParaRPr lang="en-US" sz="2400">
              <a:gradFill>
                <a:gsLst>
                  <a:gs pos="0">
                    <a:srgbClr val="E30000"/>
                  </a:gs>
                  <a:gs pos="100000">
                    <a:srgbClr val="760303"/>
                  </a:gs>
                </a:gsLst>
                <a:lin scaled="0"/>
              </a:gradFill>
              <a:latin typeface="Times New Roman" panose="02020603050405020304" pitchFamily="18" charset="0"/>
              <a:cs typeface="Times New Roman" panose="02020603050405020304" pitchFamily="18" charset="0"/>
              <a:sym typeface="+mn-ea"/>
            </a:endParaRPr>
          </a:p>
        </p:txBody>
      </p:sp>
      <p:sp>
        <p:nvSpPr>
          <p:cNvPr id="10" name="Text Box 9"/>
          <p:cNvSpPr txBox="1"/>
          <p:nvPr/>
        </p:nvSpPr>
        <p:spPr>
          <a:xfrm>
            <a:off x="4015740" y="3082290"/>
            <a:ext cx="7065010" cy="2676525"/>
          </a:xfrm>
          <a:prstGeom prst="rect">
            <a:avLst/>
          </a:prstGeom>
          <a:noFill/>
        </p:spPr>
        <p:txBody>
          <a:bodyPr wrap="square" rtlCol="0">
            <a:spAutoFit/>
          </a:bodyPr>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sym typeface="+mn-ea"/>
              </a:rPr>
              <a:t>Utilizes GPS and IoT technologies to monitor the location and movement of buses in real-time.</a:t>
            </a:r>
            <a:endParaRPr lang="en-US" sz="2400">
              <a:latin typeface="Times New Roman" panose="02020603050405020304" pitchFamily="18" charset="0"/>
              <a:cs typeface="Times New Roman" panose="02020603050405020304" pitchFamily="18" charset="0"/>
              <a:sym typeface="+mn-ea"/>
            </a:endParaRP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sym typeface="+mn-ea"/>
              </a:rPr>
              <a:t>Allows passengers to access bus location information through a mobile application or web interface.</a:t>
            </a:r>
            <a:endParaRPr lang="en-US" sz="2400">
              <a:latin typeface="Times New Roman" panose="02020603050405020304" pitchFamily="18" charset="0"/>
              <a:cs typeface="Times New Roman" panose="02020603050405020304" pitchFamily="18" charset="0"/>
              <a:sym typeface="+mn-ea"/>
            </a:endParaRPr>
          </a:p>
          <a:p>
            <a:pPr marL="342900" indent="-342900" algn="just">
              <a:buFont typeface="Arial" panose="020B0604020202020204" pitchFamily="34" charset="0"/>
              <a:buChar char="•"/>
            </a:pPr>
            <a:r>
              <a:rPr lang="en-US" sz="2400">
                <a:latin typeface="Times New Roman" panose="02020603050405020304" pitchFamily="18" charset="0"/>
                <a:cs typeface="Times New Roman" panose="02020603050405020304" pitchFamily="18" charset="0"/>
                <a:sym typeface="+mn-ea"/>
              </a:rPr>
              <a:t>Enables passengers to plan their journeys more effectively and reduce waiting times at bus stops.</a:t>
            </a:r>
            <a:endParaRPr lang="en-US" sz="2400">
              <a:latin typeface="Times New Roman" panose="02020603050405020304" pitchFamily="18" charset="0"/>
              <a:cs typeface="Times New Roman" panose="02020603050405020304" pitchFamily="18" charset="0"/>
            </a:endParaRPr>
          </a:p>
          <a:p>
            <a:endParaRPr lang="en-US" sz="240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a:xfrm>
            <a:off x="2760980" y="515620"/>
            <a:ext cx="8821420" cy="541020"/>
          </a:xfrm>
        </p:spPr>
        <p:txBody>
          <a:bodyPr/>
          <a:p>
            <a:pPr marL="571500" indent="-571500">
              <a:buFont typeface="Wingdings" panose="05000000000000000000" charset="0"/>
              <a:buChar char="v"/>
            </a:pPr>
            <a:r>
              <a:rPr lang="en-US" sz="2400">
                <a:gradFill>
                  <a:gsLst>
                    <a:gs pos="0">
                      <a:srgbClr val="E30000"/>
                    </a:gs>
                    <a:gs pos="100000">
                      <a:srgbClr val="760303"/>
                    </a:gs>
                  </a:gsLst>
                  <a:lin scaled="0"/>
                </a:gradFill>
                <a:latin typeface="Times New Roman" panose="02020603050405020304" pitchFamily="18" charset="0"/>
                <a:cs typeface="Times New Roman" panose="02020603050405020304" pitchFamily="18" charset="0"/>
                <a:sym typeface="+mn-ea"/>
              </a:rPr>
              <a:t> Accident Detection System:</a:t>
            </a:r>
            <a:endParaRPr lang="en-US" sz="2400">
              <a:gradFill>
                <a:gsLst>
                  <a:gs pos="0">
                    <a:srgbClr val="E30000"/>
                  </a:gs>
                  <a:gs pos="100000">
                    <a:srgbClr val="760303"/>
                  </a:gs>
                </a:gsLst>
                <a:lin scaled="0"/>
              </a:gradFill>
              <a:latin typeface="Times New Roman" panose="02020603050405020304" pitchFamily="18" charset="0"/>
              <a:cs typeface="Times New Roman" panose="02020603050405020304" pitchFamily="18" charset="0"/>
              <a:sym typeface="+mn-ea"/>
            </a:endParaRPr>
          </a:p>
        </p:txBody>
      </p:sp>
      <p:sp>
        <p:nvSpPr>
          <p:cNvPr id="4" name="Footer Placeholder 3"/>
          <p:cNvSpPr>
            <a:spLocks noGrp="1"/>
          </p:cNvSpPr>
          <p:nvPr>
            <p:ph type="ftr" sz="quarter" idx="11"/>
          </p:nvPr>
        </p:nvSpPr>
        <p:spPr/>
        <p:txBody>
          <a:bodyPr/>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a:p>
        </p:txBody>
      </p:sp>
      <p:sp>
        <p:nvSpPr>
          <p:cNvPr id="5" name="Slide Number Placeholder 4"/>
          <p:cNvSpPr>
            <a:spLocks noGrp="1"/>
          </p:cNvSpPr>
          <p:nvPr>
            <p:ph type="sldNum" sz="quarter" idx="12"/>
          </p:nvPr>
        </p:nvSpPr>
        <p:spPr/>
        <p:txBody>
          <a:bodyPr/>
          <a:p>
            <a:fld id="{02419A5B-523E-4416-BE98-FCD1B2819A30}" type="slidenum">
              <a:rPr lang="en-US" smtClean="0"/>
            </a:fld>
            <a:endParaRPr lang="en-US"/>
          </a:p>
        </p:txBody>
      </p:sp>
      <p:sp>
        <p:nvSpPr>
          <p:cNvPr id="8" name="Content Placeholder 7"/>
          <p:cNvSpPr/>
          <p:nvPr>
            <p:ph idx="1"/>
          </p:nvPr>
        </p:nvSpPr>
        <p:spPr>
          <a:xfrm>
            <a:off x="4055745" y="1056640"/>
            <a:ext cx="7526655" cy="4526280"/>
          </a:xfrm>
        </p:spPr>
        <p:txBody>
          <a:bodyPr/>
          <a:p>
            <a:r>
              <a:rPr lang="en-US" sz="2400">
                <a:latin typeface="Times New Roman" panose="02020603050405020304" pitchFamily="18" charset="0"/>
                <a:cs typeface="Times New Roman" panose="02020603050405020304" pitchFamily="18" charset="0"/>
                <a:sym typeface="+mn-ea"/>
              </a:rPr>
              <a:t>Integrated into buses, utilizing sensors such as Vibration Sensor and Fire Sensor.</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sym typeface="+mn-ea"/>
              </a:rPr>
              <a:t>Monitors the vehicle's behavior and surroundings continuously.</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sym typeface="+mn-ea"/>
              </a:rPr>
              <a:t>Detects irregularities or collisions that may indicate an accident.</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sym typeface="+mn-ea"/>
              </a:rPr>
              <a:t>Automatically sends alerts to emergency services and relevant authorities in the event of an accident, facilitating swift response and potentially saving lives</a:t>
            </a:r>
            <a:endParaRPr lang="en-US" sz="2400"/>
          </a:p>
        </p:txBody>
      </p:sp>
      <p:sp>
        <p:nvSpPr>
          <p:cNvPr id="2" name="Text Box 1"/>
          <p:cNvSpPr txBox="1"/>
          <p:nvPr/>
        </p:nvSpPr>
        <p:spPr>
          <a:xfrm>
            <a:off x="1229995" y="4653915"/>
            <a:ext cx="9940290" cy="1508125"/>
          </a:xfrm>
          <a:prstGeom prst="rect">
            <a:avLst/>
          </a:prstGeom>
          <a:noFill/>
        </p:spPr>
        <p:txBody>
          <a:bodyPr wrap="square" rtlCol="0">
            <a:noAutofit/>
          </a:bodyPr>
          <a:p>
            <a:pPr algn="just"/>
            <a:r>
              <a:rPr lang="en-US" sz="2400">
                <a:latin typeface="Times New Roman" panose="02020603050405020304" pitchFamily="18" charset="0"/>
                <a:cs typeface="Times New Roman" panose="02020603050405020304" pitchFamily="18" charset="0"/>
                <a:sym typeface="+mn-ea"/>
              </a:rPr>
              <a:t>Overall, the proposed system offers a comprehensive solution to enhance the management and safety aspects of public bus transportation, leveraging advanced technologies to create a more efficient, reliable, and secure public transportation experience for all stakeholders.</a:t>
            </a:r>
            <a:endParaRPr lang="en-US" sz="2400">
              <a:solidFill>
                <a:schemeClr val="tx1"/>
              </a:solidFill>
              <a:latin typeface="Times New Roman" panose="02020603050405020304" pitchFamily="18" charset="0"/>
              <a:cs typeface="Times New Roman" panose="02020603050405020304" pitchFamily="18" charset="0"/>
              <a:sym typeface="+mn-ea"/>
            </a:endParaRPr>
          </a:p>
          <a:p>
            <a:pPr algn="just"/>
            <a:endParaRPr 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en-US">
                <a:sym typeface="+mn-ea"/>
              </a:rPr>
              <a:t>Real Time BusTracking and Accident detection System</a:t>
            </a:r>
            <a:endParaRPr lang="en-US"/>
          </a:p>
          <a:p>
            <a:endParaRPr lang="en-US"/>
          </a:p>
        </p:txBody>
      </p:sp>
      <p:sp>
        <p:nvSpPr>
          <p:cNvPr id="5" name="Slide Number Placeholder 4"/>
          <p:cNvSpPr>
            <a:spLocks noGrp="1"/>
          </p:cNvSpPr>
          <p:nvPr>
            <p:ph type="sldNum" sz="quarter" idx="12"/>
          </p:nvPr>
        </p:nvSpPr>
        <p:spPr/>
        <p:txBody>
          <a:bodyPr/>
          <a:p>
            <a:fld id="{02419A5B-523E-4416-BE98-FCD1B2819A30}" type="slidenum">
              <a:rPr lang="en-US" smtClean="0"/>
            </a:fld>
            <a:endParaRPr lang="en-US"/>
          </a:p>
        </p:txBody>
      </p:sp>
      <p:pic>
        <p:nvPicPr>
          <p:cNvPr id="9" name="Content Placeholder 8"/>
          <p:cNvPicPr>
            <a:picLocks noChangeAspect="1"/>
          </p:cNvPicPr>
          <p:nvPr>
            <p:ph type="tbl" idx="1"/>
          </p:nvPr>
        </p:nvPicPr>
        <p:blipFill>
          <a:blip r:embed="rId1"/>
          <a:srcRect l="3155" t="10973" b="11852"/>
          <a:stretch>
            <a:fillRect/>
          </a:stretch>
        </p:blipFill>
        <p:spPr>
          <a:xfrm rot="16200000">
            <a:off x="3567430" y="-1526540"/>
            <a:ext cx="4795520" cy="89242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en-US">
                <a:sym typeface="+mn-ea"/>
              </a:rPr>
              <a:t>Real Time BusTracking and Accident detection System</a:t>
            </a:r>
            <a:endParaRPr lang="en-US"/>
          </a:p>
          <a:p>
            <a:endParaRPr lang="en-US"/>
          </a:p>
        </p:txBody>
      </p:sp>
      <p:sp>
        <p:nvSpPr>
          <p:cNvPr id="5" name="Slide Number Placeholder 4"/>
          <p:cNvSpPr>
            <a:spLocks noGrp="1"/>
          </p:cNvSpPr>
          <p:nvPr>
            <p:ph type="sldNum" sz="quarter" idx="12"/>
          </p:nvPr>
        </p:nvSpPr>
        <p:spPr/>
        <p:txBody>
          <a:bodyPr/>
          <a:p>
            <a:fld id="{02419A5B-523E-4416-BE98-FCD1B2819A30}" type="slidenum">
              <a:rPr lang="en-US" smtClean="0"/>
            </a:fld>
            <a:endParaRPr lang="en-US"/>
          </a:p>
        </p:txBody>
      </p:sp>
      <p:sp>
        <p:nvSpPr>
          <p:cNvPr id="8" name="Rectangles 7"/>
          <p:cNvSpPr/>
          <p:nvPr/>
        </p:nvSpPr>
        <p:spPr>
          <a:xfrm>
            <a:off x="5126355" y="1815465"/>
            <a:ext cx="2339340" cy="419036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ESP32 Microcontroller</a:t>
            </a:r>
            <a:endParaRPr lang="en-US"/>
          </a:p>
        </p:txBody>
      </p:sp>
      <p:sp>
        <p:nvSpPr>
          <p:cNvPr id="10" name="Flowchart: Alternate Process 9"/>
          <p:cNvSpPr/>
          <p:nvPr/>
        </p:nvSpPr>
        <p:spPr>
          <a:xfrm>
            <a:off x="2198370" y="2204085"/>
            <a:ext cx="1820545" cy="98171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dirty="0">
                <a:sym typeface="+mn-ea"/>
              </a:rPr>
              <a:t>Vibration       Sensor</a:t>
            </a:r>
            <a:endParaRPr lang="en-US"/>
          </a:p>
        </p:txBody>
      </p:sp>
      <p:sp>
        <p:nvSpPr>
          <p:cNvPr id="12" name="Flowchart: Alternate Process 11"/>
          <p:cNvSpPr/>
          <p:nvPr/>
        </p:nvSpPr>
        <p:spPr>
          <a:xfrm>
            <a:off x="2197735" y="3685540"/>
            <a:ext cx="1821815" cy="935355"/>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sym typeface="+mn-ea"/>
              </a:rPr>
              <a:t>  Fire Sensor</a:t>
            </a:r>
            <a:endParaRPr lang="en-US"/>
          </a:p>
        </p:txBody>
      </p:sp>
      <p:sp>
        <p:nvSpPr>
          <p:cNvPr id="13" name="Flowchart: Alternate Process 12"/>
          <p:cNvSpPr/>
          <p:nvPr/>
        </p:nvSpPr>
        <p:spPr>
          <a:xfrm>
            <a:off x="8754110" y="3024505"/>
            <a:ext cx="1772285" cy="1351915"/>
          </a:xfrm>
          <a:prstGeom prst="flowChartAlternateProcess">
            <a:avLst/>
          </a:prstGeom>
        </p:spPr>
        <p:style>
          <a:lnRef idx="2">
            <a:schemeClr val="accent2"/>
          </a:lnRef>
          <a:fillRef idx="0">
            <a:srgbClr val="FFFFFF"/>
          </a:fillRef>
          <a:effectRef idx="0">
            <a:srgbClr val="FFFFFF"/>
          </a:effectRef>
          <a:fontRef idx="minor">
            <a:schemeClr val="dk1"/>
          </a:fontRef>
        </p:style>
        <p:txBody>
          <a:bodyPr rtlCol="0" anchor="ctr"/>
          <a:p>
            <a:pPr algn="ctr"/>
            <a:r>
              <a:rPr lang="en-US"/>
              <a:t>Pushbullet</a:t>
            </a:r>
            <a:endParaRPr lang="en-US"/>
          </a:p>
          <a:p>
            <a:pPr algn="ctr"/>
            <a:r>
              <a:rPr lang="en-US"/>
              <a:t>App</a:t>
            </a:r>
            <a:endParaRPr lang="en-US"/>
          </a:p>
        </p:txBody>
      </p:sp>
      <p:sp>
        <p:nvSpPr>
          <p:cNvPr id="14" name="Flowchart: Alternate Process 13"/>
          <p:cNvSpPr/>
          <p:nvPr/>
        </p:nvSpPr>
        <p:spPr>
          <a:xfrm>
            <a:off x="8827770" y="4832985"/>
            <a:ext cx="1611630" cy="987425"/>
          </a:xfrm>
          <a:prstGeom prst="flowChartAlternateProcess">
            <a:avLst/>
          </a:prstGeom>
        </p:spPr>
        <p:style>
          <a:lnRef idx="2">
            <a:schemeClr val="accent2"/>
          </a:lnRef>
          <a:fillRef idx="0">
            <a:srgbClr val="FFFFFF"/>
          </a:fillRef>
          <a:effectRef idx="0">
            <a:srgbClr val="FFFFFF"/>
          </a:effectRef>
          <a:fontRef idx="minor">
            <a:schemeClr val="dk1"/>
          </a:fontRef>
        </p:style>
        <p:txBody>
          <a:bodyPr rtlCol="0" anchor="ctr"/>
          <a:p>
            <a:pPr algn="ctr"/>
            <a:r>
              <a:rPr lang="en-US"/>
              <a:t>Folium Map</a:t>
            </a:r>
            <a:endParaRPr lang="en-US"/>
          </a:p>
        </p:txBody>
      </p:sp>
      <p:sp>
        <p:nvSpPr>
          <p:cNvPr id="16" name="Right Arrow 15"/>
          <p:cNvSpPr/>
          <p:nvPr/>
        </p:nvSpPr>
        <p:spPr>
          <a:xfrm>
            <a:off x="4018915" y="2538730"/>
            <a:ext cx="1141095"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0" name="Right Arrow 19"/>
          <p:cNvSpPr/>
          <p:nvPr/>
        </p:nvSpPr>
        <p:spPr>
          <a:xfrm>
            <a:off x="3985260" y="3903980"/>
            <a:ext cx="1141095"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Cloud Callout 1"/>
          <p:cNvSpPr/>
          <p:nvPr/>
        </p:nvSpPr>
        <p:spPr>
          <a:xfrm>
            <a:off x="7911465" y="815340"/>
            <a:ext cx="1819275" cy="995680"/>
          </a:xfrm>
          <a:prstGeom prst="cloudCallout">
            <a:avLst/>
          </a:prstGeom>
        </p:spPr>
        <p:style>
          <a:lnRef idx="2">
            <a:schemeClr val="accent2"/>
          </a:lnRef>
          <a:fillRef idx="0">
            <a:srgbClr val="FFFFFF"/>
          </a:fillRef>
          <a:effectRef idx="0">
            <a:srgbClr val="FFFFFF"/>
          </a:effectRef>
          <a:fontRef idx="minor">
            <a:schemeClr val="dk1"/>
          </a:fontRef>
        </p:style>
        <p:txBody>
          <a:bodyPr rtlCol="0" anchor="ctr"/>
          <a:p>
            <a:pPr algn="ctr"/>
            <a:endParaRPr lang="en-US"/>
          </a:p>
        </p:txBody>
      </p:sp>
      <p:sp>
        <p:nvSpPr>
          <p:cNvPr id="3" name="Text Box 2"/>
          <p:cNvSpPr txBox="1"/>
          <p:nvPr/>
        </p:nvSpPr>
        <p:spPr>
          <a:xfrm>
            <a:off x="8338185" y="925195"/>
            <a:ext cx="4064000" cy="437515"/>
          </a:xfrm>
          <a:prstGeom prst="rect">
            <a:avLst/>
          </a:prstGeom>
          <a:noFill/>
        </p:spPr>
        <p:txBody>
          <a:bodyPr wrap="square" rtlCol="0">
            <a:noAutofit/>
          </a:bodyPr>
          <a:p>
            <a:r>
              <a:rPr lang="en-US"/>
              <a:t>Cloud</a:t>
            </a:r>
            <a:endParaRPr lang="en-US"/>
          </a:p>
          <a:p>
            <a:r>
              <a:rPr lang="en-US"/>
              <a:t>MQTT</a:t>
            </a:r>
            <a:endParaRPr lang="en-US"/>
          </a:p>
        </p:txBody>
      </p:sp>
      <p:sp>
        <p:nvSpPr>
          <p:cNvPr id="6" name="Arc 5"/>
          <p:cNvSpPr/>
          <p:nvPr/>
        </p:nvSpPr>
        <p:spPr>
          <a:xfrm rot="16800000">
            <a:off x="9288780" y="2048510"/>
            <a:ext cx="598805" cy="738505"/>
          </a:xfrm>
          <a:prstGeom prst="arc">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Arc 6"/>
          <p:cNvSpPr/>
          <p:nvPr/>
        </p:nvSpPr>
        <p:spPr>
          <a:xfrm rot="16800000">
            <a:off x="9415780" y="2175510"/>
            <a:ext cx="598805" cy="738505"/>
          </a:xfrm>
          <a:prstGeom prst="arc">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5" name="Arc 14"/>
          <p:cNvSpPr/>
          <p:nvPr/>
        </p:nvSpPr>
        <p:spPr>
          <a:xfrm rot="16800000">
            <a:off x="9542780" y="2302510"/>
            <a:ext cx="598805" cy="738505"/>
          </a:xfrm>
          <a:prstGeom prst="arc">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17" name="Text Box 16"/>
          <p:cNvSpPr txBox="1"/>
          <p:nvPr/>
        </p:nvSpPr>
        <p:spPr>
          <a:xfrm>
            <a:off x="753110" y="592455"/>
            <a:ext cx="4615180" cy="521970"/>
          </a:xfrm>
          <a:prstGeom prst="rect">
            <a:avLst/>
          </a:prstGeom>
          <a:noFill/>
        </p:spPr>
        <p:txBody>
          <a:bodyPr wrap="square" rtlCol="0">
            <a:spAutoFit/>
          </a:bodyPr>
          <a:p>
            <a:r>
              <a:rPr lang="en-US" sz="2800">
                <a:solidFill>
                  <a:schemeClr val="tx2"/>
                </a:solidFill>
                <a:latin typeface="Times New Roman" panose="02020603050405020304" pitchFamily="18" charset="0"/>
                <a:cs typeface="Times New Roman" panose="02020603050405020304" pitchFamily="18" charset="0"/>
              </a:rPr>
              <a:t>BLOCK DIAGRAM:</a:t>
            </a:r>
            <a:endParaRPr lang="en-US" sz="280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sym typeface="+mn-ea"/>
              </a:rPr>
              <a:t>Real Time BusTracking and Accident detection System</a:t>
            </a:r>
            <a:endParaRPr lang="en-US"/>
          </a:p>
          <a:p>
            <a:endParaRPr lang="en-US"/>
          </a:p>
        </p:txBody>
      </p:sp>
      <p:sp>
        <p:nvSpPr>
          <p:cNvPr id="5" name="Slide Number Placeholder 4"/>
          <p:cNvSpPr>
            <a:spLocks noGrp="1"/>
          </p:cNvSpPr>
          <p:nvPr>
            <p:ph type="sldNum" sz="quarter" idx="12"/>
          </p:nvPr>
        </p:nvSpPr>
        <p:spPr/>
        <p:txBody>
          <a:bodyPr/>
          <a:lstStyle/>
          <a:p>
            <a:fld id="{02419A5B-523E-4416-BE98-FCD1B2819A30}" type="slidenum">
              <a:rPr lang="en-US" smtClean="0"/>
            </a:fld>
            <a:endParaRPr lang="en-US"/>
          </a:p>
        </p:txBody>
      </p:sp>
      <p:sp>
        <p:nvSpPr>
          <p:cNvPr id="6" name="Text Box 5"/>
          <p:cNvSpPr txBox="1"/>
          <p:nvPr/>
        </p:nvSpPr>
        <p:spPr>
          <a:xfrm>
            <a:off x="526415" y="1025525"/>
            <a:ext cx="11419205" cy="5010785"/>
          </a:xfrm>
          <a:prstGeom prst="rect">
            <a:avLst/>
          </a:prstGeom>
          <a:noFill/>
        </p:spPr>
        <p:txBody>
          <a:bodyPr wrap="square" rtlCol="0">
            <a:noAutofit/>
          </a:bodyPr>
          <a:lstStyle/>
          <a:p>
            <a:pPr algn="just">
              <a:lnSpc>
                <a:spcPct val="110000"/>
              </a:lnSpc>
            </a:pPr>
            <a:r>
              <a:rPr lang="en-US" sz="2400" b="1">
                <a:latin typeface="Times New Roman" panose="02020603050405020304" pitchFamily="18" charset="0"/>
                <a:cs typeface="Times New Roman" panose="02020603050405020304" pitchFamily="18" charset="0"/>
              </a:rPr>
              <a:t>Vibration Sensor:</a:t>
            </a:r>
            <a:endParaRPr lang="en-US" sz="2400" b="1">
              <a:latin typeface="Times New Roman" panose="02020603050405020304" pitchFamily="18" charset="0"/>
              <a:cs typeface="Times New Roman" panose="02020603050405020304" pitchFamily="18" charset="0"/>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rPr>
              <a:t>A vibration sensor, also known as a vibration detector or accelerometer, is a device designed to detect and measure vibrations or oscillations in an object or system. </a:t>
            </a:r>
            <a:endParaRPr lang="en-US" sz="2400">
              <a:latin typeface="Times New Roman" panose="02020603050405020304" pitchFamily="18" charset="0"/>
              <a:cs typeface="Times New Roman" panose="02020603050405020304" pitchFamily="18" charset="0"/>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rPr>
              <a:t>These sensors can detect various types of vibrations, including mechanical vibrations caused by machinery or vehicles, seismic vibrations caused by earthquakes, and even human-induced vibrations. </a:t>
            </a:r>
            <a:endParaRPr lang="en-US" sz="2400">
              <a:latin typeface="Times New Roman" panose="02020603050405020304" pitchFamily="18" charset="0"/>
              <a:cs typeface="Times New Roman" panose="02020603050405020304" pitchFamily="18" charset="0"/>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rPr>
              <a:t>Vibration sensors typically consist of a sensing element, such as a piezoelectric crystal .</a:t>
            </a:r>
            <a:endParaRPr lang="en-US" sz="2400">
              <a:latin typeface="Times New Roman" panose="02020603050405020304" pitchFamily="18" charset="0"/>
              <a:cs typeface="Times New Roman" panose="02020603050405020304" pitchFamily="18" charset="0"/>
            </a:endParaRPr>
          </a:p>
          <a:p>
            <a:pPr indent="0" algn="just">
              <a:lnSpc>
                <a:spcPct val="110000"/>
              </a:lnSpc>
              <a:buFont typeface="Wingdings" panose="05000000000000000000" charset="0"/>
              <a:buNone/>
            </a:pPr>
            <a:endParaRPr lang="en-US" sz="2400" b="1">
              <a:latin typeface="Times New Roman" panose="02020603050405020304" pitchFamily="18" charset="0"/>
              <a:cs typeface="Times New Roman" panose="02020603050405020304" pitchFamily="18" charset="0"/>
            </a:endParaRPr>
          </a:p>
          <a:p>
            <a:pPr algn="just">
              <a:lnSpc>
                <a:spcPct val="110000"/>
              </a:lnSpc>
            </a:pPr>
            <a:r>
              <a:rPr lang="en-US" sz="2400" b="1">
                <a:latin typeface="Times New Roman" panose="02020603050405020304" pitchFamily="18" charset="0"/>
                <a:cs typeface="Times New Roman" panose="02020603050405020304" pitchFamily="18" charset="0"/>
              </a:rPr>
              <a:t>Fire Sensor:</a:t>
            </a:r>
            <a:endParaRPr lang="en-US" sz="2400" b="1">
              <a:latin typeface="Times New Roman" panose="02020603050405020304" pitchFamily="18" charset="0"/>
              <a:cs typeface="Times New Roman" panose="02020603050405020304" pitchFamily="18" charset="0"/>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rPr>
              <a:t>A fire sensor is a device designed to detect the presence of fire or smoke. </a:t>
            </a:r>
            <a:endParaRPr lang="en-US" sz="2400">
              <a:latin typeface="Times New Roman" panose="02020603050405020304" pitchFamily="18" charset="0"/>
              <a:cs typeface="Times New Roman" panose="02020603050405020304" pitchFamily="18" charset="0"/>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rPr>
              <a:t>These sensors are crucial components of fire alarm systems, as they can quickly detect the early signs of a fire.</a:t>
            </a:r>
            <a:endParaRPr lang="en-US" sz="2400">
              <a:latin typeface="Times New Roman" panose="02020603050405020304" pitchFamily="18" charset="0"/>
              <a:cs typeface="Times New Roman" panose="02020603050405020304" pitchFamily="18" charset="0"/>
            </a:endParaRPr>
          </a:p>
          <a:p>
            <a:pPr indent="0" algn="just">
              <a:lnSpc>
                <a:spcPct val="110000"/>
              </a:lnSpc>
              <a:buFont typeface="Wingdings" panose="05000000000000000000" charset="0"/>
              <a:buNone/>
            </a:pPr>
            <a:endParaRPr lang="en-US" sz="2400">
              <a:latin typeface="Times New Roman" panose="02020603050405020304" pitchFamily="18" charset="0"/>
              <a:cs typeface="Times New Roman" panose="02020603050405020304" pitchFamily="18" charset="0"/>
            </a:endParaRPr>
          </a:p>
          <a:p>
            <a:pPr algn="just">
              <a:lnSpc>
                <a:spcPct val="110000"/>
              </a:lnSpc>
            </a:pPr>
            <a:endParaRPr lang="en-US" sz="2400">
              <a:latin typeface="Times New Roman" panose="02020603050405020304" pitchFamily="18" charset="0"/>
              <a:cs typeface="Times New Roman" panose="02020603050405020304" pitchFamily="18" charset="0"/>
            </a:endParaRPr>
          </a:p>
        </p:txBody>
      </p:sp>
      <p:pic>
        <p:nvPicPr>
          <p:cNvPr id="12" name="Content Placeholder 11"/>
          <p:cNvPicPr>
            <a:picLocks noGrp="1" noChangeAspect="1"/>
          </p:cNvPicPr>
          <p:nvPr>
            <p:ph idx="1"/>
          </p:nvPr>
        </p:nvPicPr>
        <p:blipFill>
          <a:blip r:embed="rId1" cstate="print"/>
          <a:stretch>
            <a:fillRect/>
          </a:stretch>
        </p:blipFill>
        <p:spPr>
          <a:xfrm>
            <a:off x="11254740" y="190500"/>
            <a:ext cx="835025" cy="835025"/>
          </a:xfrm>
          <a:prstGeom prst="rect">
            <a:avLst/>
          </a:prstGeom>
        </p:spPr>
      </p:pic>
      <p:sp>
        <p:nvSpPr>
          <p:cNvPr id="2" name="Text Box 1"/>
          <p:cNvSpPr txBox="1"/>
          <p:nvPr/>
        </p:nvSpPr>
        <p:spPr>
          <a:xfrm>
            <a:off x="525780" y="370840"/>
            <a:ext cx="8355330" cy="589280"/>
          </a:xfrm>
          <a:prstGeom prst="rect">
            <a:avLst/>
          </a:prstGeom>
          <a:noFill/>
        </p:spPr>
        <p:txBody>
          <a:bodyPr wrap="square" rtlCol="0">
            <a:noAutofit/>
          </a:bodyPr>
          <a:p>
            <a:r>
              <a:rPr lang="en-IN" sz="3200" b="1" dirty="0">
                <a:solidFill>
                  <a:schemeClr val="tx2"/>
                </a:solidFill>
                <a:latin typeface="Times New Roman" panose="02020603050405020304" pitchFamily="18" charset="0"/>
                <a:cs typeface="Times New Roman" panose="02020603050405020304" pitchFamily="18" charset="0"/>
                <a:sym typeface="+mn-ea"/>
              </a:rPr>
              <a:t>Detailed Explanation of Each Block</a:t>
            </a:r>
            <a:r>
              <a:rPr lang="en-US" altLang="en-IN" sz="3200" b="1" dirty="0">
                <a:solidFill>
                  <a:schemeClr val="tx2"/>
                </a:solidFill>
                <a:latin typeface="Times New Roman" panose="02020603050405020304" pitchFamily="18" charset="0"/>
                <a:cs typeface="Times New Roman" panose="02020603050405020304" pitchFamily="18" charset="0"/>
                <a:sym typeface="+mn-ea"/>
              </a:rPr>
              <a:t>:</a:t>
            </a:r>
            <a:endParaRPr lang="en-US" altLang="en-IN" sz="3200" b="1" dirty="0">
              <a:solidFill>
                <a:schemeClr val="tx2"/>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383540"/>
            <a:ext cx="10833100" cy="5747385"/>
          </a:xfrm>
        </p:spPr>
        <p:txBody>
          <a:bodyPr/>
          <a:lstStyle/>
          <a:p>
            <a:pPr marL="0" indent="0" algn="just">
              <a:lnSpc>
                <a:spcPct val="110000"/>
              </a:lnSpc>
              <a:buFont typeface="Wingdings" panose="05000000000000000000" charset="0"/>
              <a:buNone/>
            </a:pPr>
            <a:r>
              <a:rPr lang="en-US" sz="2400" b="1">
                <a:latin typeface="Times New Roman" panose="02020603050405020304" pitchFamily="18" charset="0"/>
                <a:cs typeface="Times New Roman" panose="02020603050405020304" pitchFamily="18" charset="0"/>
                <a:sym typeface="+mn-ea"/>
              </a:rPr>
              <a:t>GPS(Global positioning system):</a:t>
            </a:r>
            <a:endParaRPr lang="en-US" sz="2400" b="1">
              <a:latin typeface="Times New Roman" panose="02020603050405020304" pitchFamily="18" charset="0"/>
              <a:cs typeface="Times New Roman" panose="02020603050405020304" pitchFamily="18" charset="0"/>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The main aim is to find out the location of the bus. </a:t>
            </a:r>
            <a:endParaRPr lang="en-US" sz="2400">
              <a:latin typeface="Times New Roman" panose="02020603050405020304" pitchFamily="18" charset="0"/>
              <a:cs typeface="Times New Roman" panose="02020603050405020304" pitchFamily="18" charset="0"/>
              <a:sym typeface="+mn-ea"/>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The vehicle tracking system uses the GPS module to get geographic coordinates at regular time intervals.</a:t>
            </a:r>
            <a:endParaRPr lang="en-US" sz="2400">
              <a:latin typeface="Times New Roman" panose="02020603050405020304" pitchFamily="18" charset="0"/>
              <a:cs typeface="Times New Roman" panose="02020603050405020304" pitchFamily="18" charset="0"/>
              <a:sym typeface="+mn-ea"/>
            </a:endParaRPr>
          </a:p>
          <a:p>
            <a:pPr marL="0" indent="0" algn="just">
              <a:lnSpc>
                <a:spcPct val="110000"/>
              </a:lnSpc>
              <a:buFont typeface="Wingdings" panose="05000000000000000000" charset="0"/>
              <a:buNone/>
            </a:pPr>
            <a:r>
              <a:rPr lang="en-US" sz="2400" b="1">
                <a:latin typeface="Times New Roman" panose="02020603050405020304" pitchFamily="18" charset="0"/>
                <a:cs typeface="Times New Roman" panose="02020603050405020304" pitchFamily="18" charset="0"/>
                <a:sym typeface="+mn-ea"/>
              </a:rPr>
              <a:t>ESPB2 MCU:</a:t>
            </a:r>
            <a:endParaRPr lang="en-US" sz="2400" b="1">
              <a:latin typeface="Times New Roman" panose="02020603050405020304" pitchFamily="18" charset="0"/>
              <a:cs typeface="Times New Roman" panose="02020603050405020304" pitchFamily="18" charset="0"/>
              <a:sym typeface="+mn-ea"/>
            </a:endParaRPr>
          </a:p>
          <a:p>
            <a:pPr marL="342900" indent="-342900" algn="just">
              <a:lnSpc>
                <a:spcPct val="110000"/>
              </a:lnSpc>
              <a:buFont typeface="Wingdings" panose="05000000000000000000" charset="0"/>
              <a:buChar char="v"/>
            </a:pPr>
            <a:r>
              <a:rPr lang="en-US" sz="2400">
                <a:solidFill>
                  <a:schemeClr val="tx1"/>
                </a:solidFill>
                <a:latin typeface="Times New Roman" panose="02020603050405020304" pitchFamily="18" charset="0"/>
                <a:cs typeface="Times New Roman" panose="02020603050405020304" pitchFamily="18" charset="0"/>
              </a:rPr>
              <a:t>The ESP32 MCU (Microcontroller Unit) is a powerful and versatile microcontroller developed by Espressif Systems. It is part of the ESP32 series of chips, which integrate Wi-Fi and Bluetooth connectivity along with a dual-core processor,</a:t>
            </a:r>
            <a:endParaRPr lang="en-US" sz="2400">
              <a:solidFill>
                <a:schemeClr val="tx1"/>
              </a:solidFill>
              <a:latin typeface="Times New Roman" panose="02020603050405020304" pitchFamily="18" charset="0"/>
              <a:cs typeface="Times New Roman" panose="02020603050405020304" pitchFamily="18" charset="0"/>
            </a:endParaRPr>
          </a:p>
          <a:p>
            <a:pPr marL="342900" indent="-342900" algn="just">
              <a:lnSpc>
                <a:spcPct val="110000"/>
              </a:lnSpc>
              <a:buFont typeface="Wingdings" panose="05000000000000000000" charset="0"/>
              <a:buChar char="v"/>
            </a:pPr>
            <a:r>
              <a:rPr lang="en-US" sz="2400">
                <a:solidFill>
                  <a:schemeClr val="tx1"/>
                </a:solidFill>
                <a:latin typeface="Times New Roman" panose="02020603050405020304" pitchFamily="18" charset="0"/>
                <a:cs typeface="Times New Roman" panose="02020603050405020304" pitchFamily="18" charset="0"/>
              </a:rPr>
              <a:t>The ESP32 MCU offers a rich set of features, including GPIO (General Purpose Input/Output) pins, ADC (Analog-to-Digital Converter), DAC (Digital-to-Analog Converter), SPI (Serial Peripheral Interface), I2C (Inter-Integrated Circuit), UART (Universal Asynchronous Receiver-Transmitter), and PWM (Pulse Width Modulation) capabilities.</a:t>
            </a:r>
            <a:endParaRPr lang="en-US" sz="2400">
              <a:solidFill>
                <a:schemeClr val="tx1"/>
              </a:solidFill>
              <a:latin typeface="Times New Roman" panose="02020603050405020304" pitchFamily="18" charset="0"/>
              <a:cs typeface="Times New Roman" panose="02020603050405020304" pitchFamily="18" charset="0"/>
            </a:endParaRPr>
          </a:p>
          <a:p>
            <a:pPr marL="0" indent="0">
              <a:lnSpc>
                <a:spcPct val="110000"/>
              </a:lnSpc>
              <a:buNone/>
            </a:pPr>
            <a:endParaRPr lang="en-US" sz="2400">
              <a:solidFill>
                <a:schemeClr val="tx1"/>
              </a:solidFill>
              <a:latin typeface="Times New Roman" panose="02020603050405020304" pitchFamily="18" charset="0"/>
              <a:cs typeface="Times New Roman" panose="02020603050405020304" pitchFamily="18" charset="0"/>
            </a:endParaRPr>
          </a:p>
          <a:p>
            <a:pPr marL="0" indent="0">
              <a:buNone/>
            </a:pPr>
            <a:endParaRPr lang="en-US" sz="2400">
              <a:solidFill>
                <a:schemeClr val="tx1"/>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sym typeface="+mn-ea"/>
              </a:rPr>
              <a:t>Real Time BusTracking and Accident detection System</a:t>
            </a:r>
            <a:endParaRPr lang="en-US"/>
          </a:p>
          <a:p>
            <a:endParaRPr lang="en-US"/>
          </a:p>
        </p:txBody>
      </p:sp>
      <p:sp>
        <p:nvSpPr>
          <p:cNvPr id="5" name="Slide Number Placeholder 4"/>
          <p:cNvSpPr>
            <a:spLocks noGrp="1"/>
          </p:cNvSpPr>
          <p:nvPr>
            <p:ph type="sldNum" sz="quarter" idx="12"/>
          </p:nvPr>
        </p:nvSpPr>
        <p:spPr/>
        <p:txBody>
          <a:bodyPr/>
          <a:lstStyle/>
          <a:p>
            <a:fld id="{02419A5B-523E-4416-BE98-FCD1B2819A30}" type="slidenum">
              <a:rPr lang="en-US" smtClean="0"/>
            </a:fld>
            <a:endParaRPr lang="en-US"/>
          </a:p>
        </p:txBody>
      </p:sp>
      <p:pic>
        <p:nvPicPr>
          <p:cNvPr id="12" name="Content Placeholder 11"/>
          <p:cNvPicPr>
            <a:picLocks noGrp="1" noChangeAspect="1"/>
          </p:cNvPicPr>
          <p:nvPr>
            <p:ph sz="half" idx="2"/>
          </p:nvPr>
        </p:nvPicPr>
        <p:blipFill>
          <a:blip r:embed="rId1" cstate="print"/>
          <a:stretch>
            <a:fillRect/>
          </a:stretch>
        </p:blipFill>
        <p:spPr>
          <a:xfrm>
            <a:off x="11264900" y="384175"/>
            <a:ext cx="835025" cy="835025"/>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0919"/>
            <a:ext cx="10972800" cy="5207489"/>
          </a:xfrm>
        </p:spPr>
        <p:txBody>
          <a:bodyPr/>
          <a:lstStyle/>
          <a:p>
            <a:pPr algn="ctr"/>
            <a:br>
              <a:rPr lang="en-IN" dirty="0"/>
            </a:br>
            <a:br>
              <a:rPr lang="en-IN" dirty="0"/>
            </a:br>
            <a:br>
              <a:rPr lang="en-IN" dirty="0"/>
            </a:br>
            <a:br>
              <a:rPr lang="en-IN" dirty="0"/>
            </a:br>
            <a:br>
              <a:rPr lang="en-IN" dirty="0"/>
            </a:br>
            <a:endParaRPr lang="en-IN" dirty="0"/>
          </a:p>
        </p:txBody>
      </p:sp>
      <p:sp>
        <p:nvSpPr>
          <p:cNvPr id="4" name="Slide Number Placeholder 3"/>
          <p:cNvSpPr>
            <a:spLocks noGrp="1"/>
          </p:cNvSpPr>
          <p:nvPr>
            <p:ph type="sldNum" sz="quarter" idx="12"/>
          </p:nvPr>
        </p:nvSpPr>
        <p:spPr/>
        <p:txBody>
          <a:bodyPr/>
          <a:lstStyle/>
          <a:p>
            <a:fld id="{02419A5B-523E-4416-BE98-FCD1B2819A30}" type="slidenum">
              <a:rPr lang="en-US" smtClean="0"/>
            </a:fld>
            <a:endParaRPr lang="en-US" dirty="0"/>
          </a:p>
        </p:txBody>
      </p:sp>
      <p:pic>
        <p:nvPicPr>
          <p:cNvPr id="11" name="Picture 10"/>
          <p:cNvPicPr>
            <a:picLocks noChangeAspect="1"/>
          </p:cNvPicPr>
          <p:nvPr/>
        </p:nvPicPr>
        <p:blipFill>
          <a:blip r:embed="rId1" cstate="print"/>
          <a:stretch>
            <a:fillRect/>
          </a:stretch>
        </p:blipFill>
        <p:spPr>
          <a:xfrm>
            <a:off x="11081214" y="0"/>
            <a:ext cx="1002371" cy="1002371"/>
          </a:xfrm>
          <a:prstGeom prst="rect">
            <a:avLst/>
          </a:prstGeom>
        </p:spPr>
      </p:pic>
      <p:sp>
        <p:nvSpPr>
          <p:cNvPr id="6" name="Footer Placeholder 5"/>
          <p:cNvSpPr>
            <a:spLocks noGrp="1"/>
          </p:cNvSpPr>
          <p:nvPr>
            <p:ph type="ftr" sz="quarter" idx="11"/>
          </p:nvPr>
        </p:nvSpPr>
        <p:spPr>
          <a:xfrm>
            <a:off x="3750945" y="6083935"/>
            <a:ext cx="4525645" cy="535940"/>
          </a:xfrm>
        </p:spPr>
        <p:txBody>
          <a:bodyPr/>
          <a:lstStyle/>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dirty="0"/>
          </a:p>
        </p:txBody>
      </p:sp>
      <p:pic>
        <p:nvPicPr>
          <p:cNvPr id="12" name="Picture 11"/>
          <p:cNvPicPr>
            <a:picLocks noChangeAspect="1"/>
          </p:cNvPicPr>
          <p:nvPr/>
        </p:nvPicPr>
        <p:blipFill>
          <a:blip r:embed="rId1" cstate="print"/>
          <a:stretch>
            <a:fillRect/>
          </a:stretch>
        </p:blipFill>
        <p:spPr>
          <a:xfrm>
            <a:off x="11189629" y="0"/>
            <a:ext cx="1002371" cy="1002371"/>
          </a:xfrm>
          <a:prstGeom prst="rect">
            <a:avLst/>
          </a:prstGeom>
        </p:spPr>
      </p:pic>
      <p:sp>
        <p:nvSpPr>
          <p:cNvPr id="3" name="Text Box 2"/>
          <p:cNvSpPr txBox="1"/>
          <p:nvPr/>
        </p:nvSpPr>
        <p:spPr>
          <a:xfrm>
            <a:off x="852170" y="2145665"/>
            <a:ext cx="10899775" cy="3105150"/>
          </a:xfrm>
          <a:prstGeom prst="rect">
            <a:avLst/>
          </a:prstGeom>
          <a:noFill/>
        </p:spPr>
        <p:txBody>
          <a:bodyPr wrap="square" rtlCol="0" anchor="t">
            <a:noAutofit/>
          </a:bodyPr>
          <a:lstStyle/>
          <a:p>
            <a:pPr algn="just"/>
            <a:r>
              <a:rPr lang="en-US" altLang="en-IN" sz="5400" b="1" dirty="0">
                <a:solidFill>
                  <a:srgbClr val="00B0F0"/>
                </a:solidFill>
                <a:latin typeface="Times New Roman" panose="02020603050405020304" pitchFamily="18" charset="0"/>
                <a:cs typeface="Times New Roman" panose="02020603050405020304" pitchFamily="18" charset="0"/>
                <a:sym typeface="+mn-ea"/>
              </a:rPr>
              <a:t>Development of Real Time Bus Tracking and Accident Detection System </a:t>
            </a:r>
            <a:endParaRPr lang="en-IN" sz="5400" b="1" dirty="0">
              <a:solidFill>
                <a:srgbClr val="00B0F0"/>
              </a:solidFill>
              <a:latin typeface="Times New Roman" panose="02020603050405020304" pitchFamily="18" charset="0"/>
              <a:cs typeface="Times New Roman" panose="02020603050405020304" pitchFamily="18" charset="0"/>
            </a:endParaRPr>
          </a:p>
          <a:p>
            <a:pPr algn="just"/>
            <a:endParaRPr lang="en-IN" sz="5400" b="1"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solidFill>
                  <a:schemeClr val="tx1"/>
                </a:solidFill>
              </a:rPr>
              <a:t>Pushbullet Application: </a:t>
            </a:r>
            <a:endParaRPr lang="en-US" sz="3200">
              <a:solidFill>
                <a:schemeClr val="tx1"/>
              </a:solidFill>
            </a:endParaRPr>
          </a:p>
        </p:txBody>
      </p:sp>
      <p:sp>
        <p:nvSpPr>
          <p:cNvPr id="3" name="Content Placeholder 2"/>
          <p:cNvSpPr>
            <a:spLocks noGrp="1"/>
          </p:cNvSpPr>
          <p:nvPr>
            <p:ph sz="half" idx="1"/>
          </p:nvPr>
        </p:nvSpPr>
        <p:spPr>
          <a:xfrm>
            <a:off x="609600" y="1010285"/>
            <a:ext cx="10972800" cy="1976755"/>
          </a:xfrm>
        </p:spPr>
        <p:txBody>
          <a:bodyPr/>
          <a:p>
            <a:pPr algn="just"/>
            <a:r>
              <a:rPr lang="en-US" sz="2400">
                <a:latin typeface="Times New Roman" panose="02020603050405020304" pitchFamily="18" charset="0"/>
                <a:cs typeface="Times New Roman" panose="02020603050405020304" pitchFamily="18" charset="0"/>
              </a:rPr>
              <a:t>Integrating Pushbullet with an ESP32 microcontroller to send notifications in the event of fire incidents and accidents is a practical application, especially in settings like college campuses where safety is a priority.</a:t>
            </a:r>
            <a:endParaRPr lang="en-US" sz="240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p>
            <a:r>
              <a:rPr lang="en-US">
                <a:sym typeface="+mn-ea"/>
              </a:rPr>
              <a:t>Real Time BusTracking and Accident detection System</a:t>
            </a:r>
            <a:endParaRPr lang="en-US"/>
          </a:p>
        </p:txBody>
      </p:sp>
      <p:sp>
        <p:nvSpPr>
          <p:cNvPr id="6" name="Slide Number Placeholder 5"/>
          <p:cNvSpPr>
            <a:spLocks noGrp="1"/>
          </p:cNvSpPr>
          <p:nvPr>
            <p:ph type="sldNum" sz="quarter" idx="12"/>
          </p:nvPr>
        </p:nvSpPr>
        <p:spPr/>
        <p:txBody>
          <a:bodyPr/>
          <a:p>
            <a:fld id="{02419A5B-523E-4416-BE98-FCD1B2819A30}" type="slidenum">
              <a:rPr lang="en-US" smtClean="0"/>
            </a:fld>
            <a:endParaRPr lang="en-US"/>
          </a:p>
        </p:txBody>
      </p:sp>
      <p:sp>
        <p:nvSpPr>
          <p:cNvPr id="8" name="Text Box 7"/>
          <p:cNvSpPr txBox="1"/>
          <p:nvPr/>
        </p:nvSpPr>
        <p:spPr>
          <a:xfrm>
            <a:off x="610235" y="2391410"/>
            <a:ext cx="5257165" cy="432435"/>
          </a:xfrm>
          <a:prstGeom prst="rect">
            <a:avLst/>
          </a:prstGeom>
          <a:noFill/>
        </p:spPr>
        <p:txBody>
          <a:bodyPr wrap="square" rtlCol="0">
            <a:noAutofit/>
          </a:bodyPr>
          <a:p>
            <a:r>
              <a:rPr lang="en-US" sz="2800">
                <a:solidFill>
                  <a:schemeClr val="tx1"/>
                </a:solidFill>
                <a:latin typeface="Times New Roman" panose="02020603050405020304" pitchFamily="18" charset="0"/>
                <a:cs typeface="Times New Roman" panose="02020603050405020304" pitchFamily="18" charset="0"/>
                <a:sym typeface="+mn-ea"/>
              </a:rPr>
              <a:t>Visual Studio Code:</a:t>
            </a:r>
            <a:endParaRPr lang="en-US" sz="2800">
              <a:solidFill>
                <a:schemeClr val="tx1"/>
              </a:solidFill>
              <a:latin typeface="Times New Roman" panose="02020603050405020304" pitchFamily="18" charset="0"/>
              <a:cs typeface="Times New Roman" panose="02020603050405020304" pitchFamily="18" charset="0"/>
              <a:sym typeface="+mn-ea"/>
            </a:endParaRPr>
          </a:p>
        </p:txBody>
      </p:sp>
      <p:sp>
        <p:nvSpPr>
          <p:cNvPr id="9" name="Text Box 8"/>
          <p:cNvSpPr txBox="1"/>
          <p:nvPr/>
        </p:nvSpPr>
        <p:spPr>
          <a:xfrm>
            <a:off x="608965" y="2987040"/>
            <a:ext cx="10854690" cy="1342390"/>
          </a:xfrm>
          <a:prstGeom prst="rect">
            <a:avLst/>
          </a:prstGeom>
          <a:noFill/>
        </p:spPr>
        <p:txBody>
          <a:bodyPr wrap="square" rtlCol="0">
            <a:noAutofit/>
          </a:bodyPr>
          <a:p>
            <a:pPr marL="457200" indent="-457200" algn="just">
              <a:buFont typeface="Wingdings" panose="05000000000000000000" charset="0"/>
              <a:buChar char="§"/>
            </a:pPr>
            <a:r>
              <a:rPr lang="en-US" sz="2400">
                <a:latin typeface="Times New Roman" panose="02020603050405020304" pitchFamily="18" charset="0"/>
                <a:cs typeface="Times New Roman" panose="02020603050405020304" pitchFamily="18" charset="0"/>
              </a:rPr>
              <a:t>We use Visual Studio Code to keep the Folium map updated continuously. It helps us write and edit the code that powers the map, ensuring that the bus locations are always accurate and up-to-date.</a:t>
            </a:r>
            <a:endParaRPr lang="en-US" sz="2400">
              <a:latin typeface="Times New Roman" panose="02020603050405020304" pitchFamily="18" charset="0"/>
              <a:cs typeface="Times New Roman" panose="02020603050405020304" pitchFamily="18" charset="0"/>
            </a:endParaRPr>
          </a:p>
        </p:txBody>
      </p:sp>
      <p:sp>
        <p:nvSpPr>
          <p:cNvPr id="10" name="Text Box 9"/>
          <p:cNvSpPr txBox="1"/>
          <p:nvPr/>
        </p:nvSpPr>
        <p:spPr>
          <a:xfrm>
            <a:off x="770890" y="4288790"/>
            <a:ext cx="4143375" cy="488950"/>
          </a:xfrm>
          <a:prstGeom prst="rect">
            <a:avLst/>
          </a:prstGeom>
          <a:noFill/>
        </p:spPr>
        <p:txBody>
          <a:bodyPr wrap="square" rtlCol="0">
            <a:noAutofit/>
          </a:bodyPr>
          <a:p>
            <a:r>
              <a:rPr lang="en-US" sz="2800">
                <a:latin typeface="Times New Roman" panose="02020603050405020304" pitchFamily="18" charset="0"/>
                <a:cs typeface="Times New Roman" panose="02020603050405020304" pitchFamily="18" charset="0"/>
              </a:rPr>
              <a:t>Folium Map:</a:t>
            </a:r>
            <a:endParaRPr lang="en-US" sz="2800">
              <a:latin typeface="Times New Roman" panose="02020603050405020304" pitchFamily="18" charset="0"/>
              <a:cs typeface="Times New Roman" panose="02020603050405020304" pitchFamily="18" charset="0"/>
            </a:endParaRPr>
          </a:p>
        </p:txBody>
      </p:sp>
      <p:sp>
        <p:nvSpPr>
          <p:cNvPr id="11" name="Text Box 10"/>
          <p:cNvSpPr txBox="1"/>
          <p:nvPr/>
        </p:nvSpPr>
        <p:spPr>
          <a:xfrm>
            <a:off x="986790" y="4966335"/>
            <a:ext cx="10476230" cy="1198880"/>
          </a:xfrm>
          <a:prstGeom prst="rect">
            <a:avLst/>
          </a:prstGeom>
          <a:noFill/>
        </p:spPr>
        <p:txBody>
          <a:bodyPr wrap="square" rtlCol="0">
            <a:spAutoFit/>
          </a:bodyPr>
          <a:p>
            <a:pPr algn="just"/>
            <a:r>
              <a:rPr lang="en-US" sz="2400">
                <a:latin typeface="Times New Roman" panose="02020603050405020304" pitchFamily="18" charset="0"/>
                <a:cs typeface="Times New Roman" panose="02020603050405020304" pitchFamily="18" charset="0"/>
              </a:rPr>
              <a:t>We use Folium maps for tracking buses continuously. These maps are easy to use and anyone can track the bus locations on them. It's like using a regular map on your phone, but specifically designed for tracking buses</a:t>
            </a:r>
            <a:r>
              <a:rPr lang="en-US"/>
              <a:t>.</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REQUIRED TOOLS</a:t>
            </a:r>
            <a:endParaRPr lang="en-US">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sym typeface="+mn-ea"/>
              </a:rPr>
              <a:t>Real Time BusTracking and Accident detection System</a:t>
            </a:r>
            <a:endParaRPr lang="en-US"/>
          </a:p>
          <a:p>
            <a:endParaRPr lang="en-US"/>
          </a:p>
        </p:txBody>
      </p:sp>
      <p:sp>
        <p:nvSpPr>
          <p:cNvPr id="5" name="Slide Number Placeholder 4"/>
          <p:cNvSpPr>
            <a:spLocks noGrp="1"/>
          </p:cNvSpPr>
          <p:nvPr>
            <p:ph type="sldNum" sz="quarter" idx="12"/>
          </p:nvPr>
        </p:nvSpPr>
        <p:spPr/>
        <p:txBody>
          <a:bodyPr/>
          <a:lstStyle/>
          <a:p>
            <a:fld id="{02419A5B-523E-4416-BE98-FCD1B2819A30}" type="slidenum">
              <a:rPr lang="en-US" smtClean="0"/>
            </a:fld>
            <a:endParaRPr lang="en-US"/>
          </a:p>
        </p:txBody>
      </p:sp>
      <p:sp>
        <p:nvSpPr>
          <p:cNvPr id="6" name="Text Box 5"/>
          <p:cNvSpPr txBox="1"/>
          <p:nvPr/>
        </p:nvSpPr>
        <p:spPr>
          <a:xfrm>
            <a:off x="610235" y="992505"/>
            <a:ext cx="6206490" cy="4641850"/>
          </a:xfrm>
          <a:prstGeom prst="rect">
            <a:avLst/>
          </a:prstGeom>
          <a:noFill/>
        </p:spPr>
        <p:txBody>
          <a:bodyPr wrap="square" rtlCol="0">
            <a:noAutofit/>
          </a:bodyPr>
          <a:lstStyle/>
          <a:p>
            <a:pPr indent="0">
              <a:buFont typeface="Wingdings" panose="05000000000000000000" charset="0"/>
              <a:buNone/>
            </a:pPr>
            <a:r>
              <a:rPr lang="en-US" sz="3200">
                <a:latin typeface="Times New Roman" panose="02020603050405020304" pitchFamily="18" charset="0"/>
                <a:cs typeface="Times New Roman" panose="02020603050405020304" pitchFamily="18" charset="0"/>
              </a:rPr>
              <a:t>Hardware Requirements:</a:t>
            </a:r>
            <a:endParaRPr lang="en-US" sz="3200">
              <a:latin typeface="Times New Roman" panose="02020603050405020304" pitchFamily="18" charset="0"/>
              <a:cs typeface="Times New Roman" panose="02020603050405020304" pitchFamily="18" charset="0"/>
            </a:endParaRPr>
          </a:p>
          <a:p>
            <a:pPr marL="457200" indent="-457200">
              <a:lnSpc>
                <a:spcPct val="120000"/>
              </a:lnSpc>
              <a:buFont typeface="Wingdings" panose="05000000000000000000" charset="0"/>
              <a:buChar char="Ø"/>
            </a:pPr>
            <a:r>
              <a:rPr lang="en-US" sz="2400">
                <a:latin typeface="Times New Roman" panose="02020603050405020304" pitchFamily="18" charset="0"/>
                <a:cs typeface="Times New Roman" panose="02020603050405020304" pitchFamily="18" charset="0"/>
              </a:rPr>
              <a:t>Vibration Sensor</a:t>
            </a:r>
            <a:endParaRPr lang="en-US" sz="2400">
              <a:latin typeface="Times New Roman" panose="02020603050405020304" pitchFamily="18" charset="0"/>
              <a:cs typeface="Times New Roman" panose="02020603050405020304" pitchFamily="18" charset="0"/>
            </a:endParaRPr>
          </a:p>
          <a:p>
            <a:pPr marL="457200" indent="-457200">
              <a:lnSpc>
                <a:spcPct val="120000"/>
              </a:lnSpc>
              <a:buFont typeface="Wingdings" panose="05000000000000000000" charset="0"/>
              <a:buChar char="Ø"/>
            </a:pPr>
            <a:r>
              <a:rPr lang="en-US" sz="2400">
                <a:latin typeface="Times New Roman" panose="02020603050405020304" pitchFamily="18" charset="0"/>
                <a:cs typeface="Times New Roman" panose="02020603050405020304" pitchFamily="18" charset="0"/>
              </a:rPr>
              <a:t>Fire Sensor</a:t>
            </a:r>
            <a:endParaRPr lang="en-US" sz="2400">
              <a:latin typeface="Times New Roman" panose="02020603050405020304" pitchFamily="18" charset="0"/>
              <a:cs typeface="Times New Roman" panose="02020603050405020304" pitchFamily="18" charset="0"/>
            </a:endParaRPr>
          </a:p>
          <a:p>
            <a:pPr marL="457200" indent="-457200">
              <a:lnSpc>
                <a:spcPct val="120000"/>
              </a:lnSpc>
              <a:buFont typeface="Wingdings" panose="05000000000000000000" charset="0"/>
              <a:buChar char="Ø"/>
            </a:pPr>
            <a:r>
              <a:rPr lang="en-US" sz="2400">
                <a:latin typeface="Times New Roman" panose="02020603050405020304" pitchFamily="18" charset="0"/>
                <a:cs typeface="Times New Roman" panose="02020603050405020304" pitchFamily="18" charset="0"/>
              </a:rPr>
              <a:t>GPS</a:t>
            </a:r>
            <a:endParaRPr lang="en-US" sz="2400">
              <a:latin typeface="Times New Roman" panose="02020603050405020304" pitchFamily="18" charset="0"/>
              <a:cs typeface="Times New Roman" panose="02020603050405020304" pitchFamily="18" charset="0"/>
            </a:endParaRPr>
          </a:p>
          <a:p>
            <a:pPr marL="457200" indent="-457200">
              <a:lnSpc>
                <a:spcPct val="120000"/>
              </a:lnSpc>
              <a:buFont typeface="Wingdings" panose="05000000000000000000" charset="0"/>
              <a:buChar char="Ø"/>
            </a:pPr>
            <a:r>
              <a:rPr lang="en-US" sz="2400">
                <a:latin typeface="Times New Roman" panose="02020603050405020304" pitchFamily="18" charset="0"/>
                <a:cs typeface="Times New Roman" panose="02020603050405020304" pitchFamily="18" charset="0"/>
              </a:rPr>
              <a:t>ESP32MCU </a:t>
            </a:r>
            <a:endParaRPr lang="en-US" sz="3200">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3200">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3200">
              <a:latin typeface="Times New Roman" panose="02020603050405020304" pitchFamily="18" charset="0"/>
              <a:cs typeface="Times New Roman" panose="02020603050405020304" pitchFamily="18" charset="0"/>
            </a:endParaRPr>
          </a:p>
        </p:txBody>
      </p:sp>
      <p:pic>
        <p:nvPicPr>
          <p:cNvPr id="12" name="Content Placeholder 11"/>
          <p:cNvPicPr>
            <a:picLocks noGrp="1" noChangeAspect="1"/>
          </p:cNvPicPr>
          <p:nvPr>
            <p:ph idx="1"/>
          </p:nvPr>
        </p:nvPicPr>
        <p:blipFill>
          <a:blip r:embed="rId1" cstate="print"/>
          <a:stretch>
            <a:fillRect/>
          </a:stretch>
        </p:blipFill>
        <p:spPr>
          <a:xfrm>
            <a:off x="11161395" y="430530"/>
            <a:ext cx="835025" cy="835025"/>
          </a:xfrm>
          <a:prstGeom prst="rect">
            <a:avLst/>
          </a:prstGeom>
        </p:spPr>
      </p:pic>
      <p:sp>
        <p:nvSpPr>
          <p:cNvPr id="3" name="Text Box 2"/>
          <p:cNvSpPr txBox="1"/>
          <p:nvPr/>
        </p:nvSpPr>
        <p:spPr>
          <a:xfrm>
            <a:off x="7339965" y="1130935"/>
            <a:ext cx="4531360" cy="2133600"/>
          </a:xfrm>
          <a:prstGeom prst="rect">
            <a:avLst/>
          </a:prstGeom>
          <a:noFill/>
        </p:spPr>
        <p:txBody>
          <a:bodyPr wrap="square" rtlCol="0">
            <a:noAutofit/>
          </a:bodyPr>
          <a:p>
            <a:r>
              <a:rPr lang="en-US" sz="2800"/>
              <a:t>Software Requirements:</a:t>
            </a:r>
            <a:endParaRPr lang="en-US" sz="2800"/>
          </a:p>
          <a:p>
            <a:pPr marL="285750" indent="-285750">
              <a:buFont typeface="Wingdings" panose="05000000000000000000" charset="0"/>
              <a:buChar char="Ø"/>
            </a:pPr>
            <a:r>
              <a:rPr lang="en-US" sz="2400">
                <a:latin typeface="Times New Roman" panose="02020603050405020304" pitchFamily="18" charset="0"/>
                <a:cs typeface="Times New Roman" panose="02020603050405020304" pitchFamily="18" charset="0"/>
              </a:rPr>
              <a:t>Arduino IDE</a:t>
            </a:r>
            <a:endParaRPr lang="en-US" sz="2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IN" sz="2400" dirty="0">
                <a:latin typeface="Times New Roman" panose="02020603050405020304" pitchFamily="18" charset="0"/>
                <a:cs typeface="Times New Roman" panose="02020603050405020304" pitchFamily="18" charset="0"/>
                <a:sym typeface="+mn-ea"/>
              </a:rPr>
              <a:t>Pushbullet App</a:t>
            </a:r>
            <a:endParaRPr lang="en-IN" sz="2400" dirty="0">
              <a:latin typeface="Times New Roman" panose="02020603050405020304" pitchFamily="18" charset="0"/>
              <a:cs typeface="Times New Roman" panose="02020603050405020304" pitchFamily="18" charset="0"/>
              <a:sym typeface="+mn-ea"/>
            </a:endParaRPr>
          </a:p>
          <a:p>
            <a:pPr marL="285750" indent="-285750">
              <a:buFont typeface="Wingdings" panose="05000000000000000000" charset="0"/>
              <a:buChar char="Ø"/>
            </a:pPr>
            <a:r>
              <a:rPr lang="en-US" altLang="en-IN" sz="2400" dirty="0">
                <a:latin typeface="Times New Roman" panose="02020603050405020304" pitchFamily="18" charset="0"/>
                <a:cs typeface="Times New Roman" panose="02020603050405020304" pitchFamily="18" charset="0"/>
              </a:rPr>
              <a:t>Visual Studio Code</a:t>
            </a:r>
            <a:endParaRPr lang="en-US" altLang="en-IN" sz="24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IN" sz="2400" dirty="0">
                <a:latin typeface="Times New Roman" panose="02020603050405020304" pitchFamily="18" charset="0"/>
                <a:cs typeface="Times New Roman" panose="02020603050405020304" pitchFamily="18" charset="0"/>
              </a:rPr>
              <a:t>Folium Map</a:t>
            </a:r>
            <a:endParaRPr lang="en-IN" sz="2400"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ADVANTAGES: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989330"/>
            <a:ext cx="10972800" cy="5141595"/>
          </a:xfrm>
        </p:spPr>
        <p:txBody>
          <a:bodyPr/>
          <a:lstStyle/>
          <a:p>
            <a:pPr>
              <a:lnSpc>
                <a:spcPct val="120000"/>
              </a:lnSpc>
              <a:buFont typeface="Wingdings" panose="05000000000000000000" charset="0"/>
              <a:buChar char="v"/>
            </a:pPr>
            <a:r>
              <a:rPr lang="en-IN" sz="2400" dirty="0">
                <a:latin typeface="Times New Roman" panose="02020603050405020304" pitchFamily="18" charset="0"/>
                <a:cs typeface="Times New Roman" panose="02020603050405020304" pitchFamily="18" charset="0"/>
              </a:rPr>
              <a:t>Updated location can reach the users for every interval of time</a:t>
            </a:r>
            <a:r>
              <a:rPr lang="en-US" altLang="en-IN"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nSpc>
                <a:spcPct val="120000"/>
              </a:lnSpc>
              <a:buFont typeface="Wingdings" panose="05000000000000000000" charset="0"/>
              <a:buChar char="v"/>
            </a:pPr>
            <a:r>
              <a:rPr lang="en-IN" sz="2400" b="1" dirty="0">
                <a:latin typeface="Times New Roman" panose="02020603050405020304" pitchFamily="18" charset="0"/>
                <a:cs typeface="Times New Roman" panose="02020603050405020304" pitchFamily="18" charset="0"/>
              </a:rPr>
              <a:t>Enhanced Safety</a:t>
            </a:r>
            <a:r>
              <a:rPr lang="en-IN" sz="2400" dirty="0">
                <a:latin typeface="Times New Roman" panose="02020603050405020304" pitchFamily="18" charset="0"/>
                <a:cs typeface="Times New Roman" panose="02020603050405020304" pitchFamily="18" charset="0"/>
              </a:rPr>
              <a:t>: The integration of an accident detection system significantly improves passenger safety by enabling swift response to accidents or emergencies, potentially saving lives</a:t>
            </a:r>
            <a:r>
              <a:rPr lang="en-US" altLang="en-IN" sz="2400" dirty="0">
                <a:latin typeface="Times New Roman" panose="02020603050405020304" pitchFamily="18" charset="0"/>
                <a:cs typeface="Times New Roman" panose="02020603050405020304" pitchFamily="18" charset="0"/>
              </a:rPr>
              <a:t>.</a:t>
            </a:r>
            <a:endParaRPr lang="en-US" altLang="en-IN" sz="2400" dirty="0">
              <a:latin typeface="Times New Roman" panose="02020603050405020304" pitchFamily="18" charset="0"/>
              <a:cs typeface="Times New Roman" panose="02020603050405020304" pitchFamily="18" charset="0"/>
            </a:endParaRPr>
          </a:p>
          <a:p>
            <a:pPr>
              <a:lnSpc>
                <a:spcPct val="120000"/>
              </a:lnSpc>
              <a:buFont typeface="Wingdings" panose="05000000000000000000" charset="0"/>
              <a:buChar char="v"/>
            </a:pPr>
            <a:r>
              <a:rPr lang="en-IN" sz="2400" b="1" dirty="0">
                <a:latin typeface="Times New Roman" panose="02020603050405020304" pitchFamily="18" charset="0"/>
                <a:cs typeface="Times New Roman" panose="02020603050405020304" pitchFamily="18" charset="0"/>
              </a:rPr>
              <a:t>Real-Time Tracking</a:t>
            </a:r>
            <a:r>
              <a:rPr lang="en-IN" sz="2400" dirty="0">
                <a:latin typeface="Times New Roman" panose="02020603050405020304" pitchFamily="18" charset="0"/>
                <a:cs typeface="Times New Roman" panose="02020603050405020304" pitchFamily="18" charset="0"/>
              </a:rPr>
              <a:t>: Passengers can track the location and movement of buses in real-time, allowing for better trip planning and reduced waiting times at bus stops, thus enhancing overall convenience.</a:t>
            </a:r>
            <a:endParaRPr lang="en-IN" sz="2400" dirty="0">
              <a:latin typeface="Times New Roman" panose="02020603050405020304" pitchFamily="18" charset="0"/>
              <a:cs typeface="Times New Roman" panose="02020603050405020304" pitchFamily="18" charset="0"/>
            </a:endParaRPr>
          </a:p>
          <a:p>
            <a:pPr>
              <a:lnSpc>
                <a:spcPct val="120000"/>
              </a:lnSpc>
              <a:buFont typeface="Wingdings" panose="05000000000000000000" charset="0"/>
              <a:buChar char="v"/>
            </a:pPr>
            <a:r>
              <a:rPr lang="en-IN" sz="2400" b="1" dirty="0">
                <a:latin typeface="Times New Roman" panose="02020603050405020304" pitchFamily="18" charset="0"/>
                <a:cs typeface="Times New Roman" panose="02020603050405020304" pitchFamily="18" charset="0"/>
              </a:rPr>
              <a:t>Data Analysis for Improvement: </a:t>
            </a:r>
            <a:r>
              <a:rPr lang="en-IN" sz="2400" dirty="0">
                <a:latin typeface="Times New Roman" panose="02020603050405020304" pitchFamily="18" charset="0"/>
                <a:cs typeface="Times New Roman" panose="02020603050405020304" pitchFamily="18" charset="0"/>
              </a:rPr>
              <a:t>The collection and analysis of data generated by the system can provide valuable insights for ongoing improvements and innovation in public transportation infrastructure, leading to continuous enhancement of service quality</a:t>
            </a:r>
            <a:endParaRPr lang="en-IN"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165600" y="6248400"/>
            <a:ext cx="3860800" cy="355600"/>
          </a:xfrm>
        </p:spPr>
        <p:txBody>
          <a:bodyPr/>
          <a:lstStyle/>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dirty="0"/>
          </a:p>
        </p:txBody>
      </p:sp>
      <p:sp>
        <p:nvSpPr>
          <p:cNvPr id="6" name="Slide Number Placeholder 5"/>
          <p:cNvSpPr>
            <a:spLocks noGrp="1"/>
          </p:cNvSpPr>
          <p:nvPr>
            <p:ph type="sldNum" sz="quarter" idx="12"/>
          </p:nvPr>
        </p:nvSpPr>
        <p:spPr/>
        <p:txBody>
          <a:bodyPr/>
          <a:lstStyle/>
          <a:p>
            <a:fld id="{02419A5B-523E-4416-BE98-FCD1B2819A30}" type="slidenum">
              <a:rPr lang="en-US" smtClean="0"/>
            </a:fld>
            <a:endParaRPr lang="en-US"/>
          </a:p>
        </p:txBody>
      </p:sp>
      <p:pic>
        <p:nvPicPr>
          <p:cNvPr id="7" name="Picture 6"/>
          <p:cNvPicPr>
            <a:picLocks noChangeAspect="1"/>
          </p:cNvPicPr>
          <p:nvPr/>
        </p:nvPicPr>
        <p:blipFill>
          <a:blip r:embed="rId1" cstate="print"/>
          <a:stretch>
            <a:fillRect/>
          </a:stretch>
        </p:blipFill>
        <p:spPr>
          <a:xfrm>
            <a:off x="11081214" y="95252"/>
            <a:ext cx="1002371" cy="1002371"/>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APPLICATIONS:</a:t>
            </a:r>
            <a:endParaRPr lang="en-US" b="1"/>
          </a:p>
        </p:txBody>
      </p:sp>
      <p:sp>
        <p:nvSpPr>
          <p:cNvPr id="3" name="Content Placeholder 2"/>
          <p:cNvSpPr>
            <a:spLocks noGrp="1"/>
          </p:cNvSpPr>
          <p:nvPr>
            <p:ph sz="half" idx="1"/>
          </p:nvPr>
        </p:nvSpPr>
        <p:spPr>
          <a:xfrm>
            <a:off x="609600" y="1049655"/>
            <a:ext cx="10856595" cy="2798445"/>
          </a:xfrm>
        </p:spPr>
        <p:txBody>
          <a:bodyPr/>
          <a:lstStyle/>
          <a:p>
            <a:pPr>
              <a:lnSpc>
                <a:spcPct val="120000"/>
              </a:lnSpc>
              <a:buFont typeface="Wingdings" panose="05000000000000000000" charset="0"/>
              <a:buChar char="v"/>
            </a:pPr>
            <a:r>
              <a:rPr lang="en-US" sz="2400">
                <a:latin typeface="Times New Roman" panose="02020603050405020304" pitchFamily="18" charset="0"/>
                <a:cs typeface="Times New Roman" panose="02020603050405020304" pitchFamily="18" charset="0"/>
              </a:rPr>
              <a:t>Educational Institutions can use this system for tracking school buses.</a:t>
            </a:r>
            <a:endParaRPr lang="en-US" sz="2400">
              <a:latin typeface="Times New Roman" panose="02020603050405020304" pitchFamily="18" charset="0"/>
              <a:cs typeface="Times New Roman" panose="02020603050405020304" pitchFamily="18" charset="0"/>
            </a:endParaRPr>
          </a:p>
          <a:p>
            <a:pPr>
              <a:lnSpc>
                <a:spcPct val="120000"/>
              </a:lnSpc>
              <a:buFont typeface="Wingdings" panose="05000000000000000000" charset="0"/>
              <a:buChar char="v"/>
            </a:pPr>
            <a:r>
              <a:rPr lang="en-US" sz="2400">
                <a:latin typeface="Times New Roman" panose="02020603050405020304" pitchFamily="18" charset="0"/>
                <a:cs typeface="Times New Roman" panose="02020603050405020304" pitchFamily="18" charset="0"/>
              </a:rPr>
              <a:t>Employee Transportation in Corporation can use bus tracking to manage employee transportation, ensuring timely arrivals for employees and reducing transportation-related stress.</a:t>
            </a:r>
            <a:endParaRPr lang="en-US" sz="2400">
              <a:latin typeface="Times New Roman" panose="02020603050405020304" pitchFamily="18" charset="0"/>
              <a:cs typeface="Times New Roman" panose="02020603050405020304" pitchFamily="18" charset="0"/>
            </a:endParaRPr>
          </a:p>
          <a:p>
            <a:pPr>
              <a:lnSpc>
                <a:spcPct val="120000"/>
              </a:lnSpc>
              <a:buFont typeface="Wingdings" panose="05000000000000000000" charset="0"/>
              <a:buChar char="v"/>
            </a:pPr>
            <a:r>
              <a:rPr lang="en-US" sz="2400">
                <a:latin typeface="Times New Roman" panose="02020603050405020304" pitchFamily="18" charset="0"/>
                <a:cs typeface="Times New Roman" panose="02020603050405020304" pitchFamily="18" charset="0"/>
              </a:rPr>
              <a:t>Traffic Management: Assist traffic management authorities in monitoring and managing bus routes.</a:t>
            </a:r>
            <a:endParaRPr lang="en-US" sz="2400">
              <a:latin typeface="Times New Roman" panose="02020603050405020304" pitchFamily="18" charset="0"/>
              <a:cs typeface="Times New Roman" panose="02020603050405020304" pitchFamily="18" charset="0"/>
            </a:endParaRPr>
          </a:p>
          <a:p>
            <a:pPr>
              <a:lnSpc>
                <a:spcPct val="120000"/>
              </a:lnSpc>
              <a:buFont typeface="Wingdings" panose="05000000000000000000" charset="0"/>
              <a:buChar char="v"/>
            </a:pPr>
            <a:r>
              <a:rPr lang="en-US" sz="2400">
                <a:latin typeface="Times New Roman" panose="02020603050405020304" pitchFamily="18" charset="0"/>
                <a:cs typeface="Times New Roman" panose="02020603050405020304" pitchFamily="18" charset="0"/>
              </a:rPr>
              <a:t>In rural areas for public transportaion buses.</a:t>
            </a:r>
            <a:endParaRPr lang="en-US" sz="2400">
              <a:latin typeface="Times New Roman" panose="02020603050405020304" pitchFamily="18" charset="0"/>
              <a:cs typeface="Times New Roman" panose="02020603050405020304" pitchFamily="18" charset="0"/>
            </a:endParaRPr>
          </a:p>
          <a:p>
            <a:pPr>
              <a:lnSpc>
                <a:spcPct val="12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In urban areas for public transportaion buses. </a:t>
            </a:r>
            <a:endParaRPr lang="en-US" sz="2400">
              <a:latin typeface="Times New Roman" panose="02020603050405020304" pitchFamily="18" charset="0"/>
              <a:cs typeface="Times New Roman" panose="02020603050405020304" pitchFamily="18" charset="0"/>
              <a:sym typeface="+mn-ea"/>
            </a:endParaRPr>
          </a:p>
          <a:p>
            <a:pPr>
              <a:lnSpc>
                <a:spcPct val="12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By tracking the buses,government authorities can provide services to different routes based on the analysis .</a:t>
            </a:r>
            <a:r>
              <a:rPr lang="en-US" sz="240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Real Time BusTracking and Accident detection System</a:t>
            </a:r>
            <a:endParaRPr lang="en-US"/>
          </a:p>
        </p:txBody>
      </p:sp>
      <p:sp>
        <p:nvSpPr>
          <p:cNvPr id="5" name="Slide Number Placeholder 4"/>
          <p:cNvSpPr>
            <a:spLocks noGrp="1"/>
          </p:cNvSpPr>
          <p:nvPr>
            <p:ph type="sldNum" sz="quarter" idx="12"/>
          </p:nvPr>
        </p:nvSpPr>
        <p:spPr/>
        <p:txBody>
          <a:bodyPr/>
          <a:lstStyle/>
          <a:p>
            <a:fld id="{02419A5B-523E-4416-BE98-FCD1B2819A30}" type="slidenum">
              <a:rPr lang="en-US" smtClean="0"/>
            </a:fld>
            <a:endParaRPr lang="en-US"/>
          </a:p>
        </p:txBody>
      </p:sp>
      <p:pic>
        <p:nvPicPr>
          <p:cNvPr id="12" name="Content Placeholder 11"/>
          <p:cNvPicPr>
            <a:picLocks noGrp="1" noChangeAspect="1"/>
          </p:cNvPicPr>
          <p:nvPr>
            <p:ph sz="half" idx="2"/>
          </p:nvPr>
        </p:nvPicPr>
        <p:blipFill>
          <a:blip r:embed="rId1" cstate="print"/>
          <a:stretch>
            <a:fillRect/>
          </a:stretch>
        </p:blipFill>
        <p:spPr>
          <a:xfrm>
            <a:off x="11106150" y="430530"/>
            <a:ext cx="835025" cy="83502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b="1" dirty="0">
                <a:ea typeface="PMingLiU-ExtB" panose="02020500000000000000" pitchFamily="18" charset="-120"/>
              </a:rPr>
              <a:t>RESULTS:</a:t>
            </a:r>
            <a:endParaRPr lang="en-US" altLang="en-IN" b="1" dirty="0">
              <a:ea typeface="PMingLiU-ExtB" panose="02020500000000000000" pitchFamily="18" charset="-120"/>
            </a:endParaRPr>
          </a:p>
        </p:txBody>
      </p:sp>
      <p:sp>
        <p:nvSpPr>
          <p:cNvPr id="3" name="Content Placeholder 2"/>
          <p:cNvSpPr>
            <a:spLocks noGrp="1"/>
          </p:cNvSpPr>
          <p:nvPr>
            <p:ph idx="1"/>
          </p:nvPr>
        </p:nvSpPr>
        <p:spPr>
          <a:xfrm>
            <a:off x="609600" y="1134110"/>
            <a:ext cx="10579100" cy="3054985"/>
          </a:xfrm>
        </p:spPr>
        <p:txBody>
          <a:bodyPr/>
          <a:lstStyle/>
          <a:p>
            <a:pPr marL="0" indent="0" algn="just">
              <a:buFont typeface="Wingdings" panose="05000000000000000000" charset="0"/>
              <a:buNone/>
            </a:pPr>
            <a:r>
              <a:rPr lang="en-US" sz="2400">
                <a:latin typeface="Times New Roman" panose="02020603050405020304" pitchFamily="18" charset="0"/>
                <a:cs typeface="Times New Roman" panose="02020603050405020304" pitchFamily="18" charset="0"/>
                <a:sym typeface="+mn-ea"/>
              </a:rPr>
              <a:t>The Real-Time Bus Tracking and Accident Detection System has shown promising results. Here are some of the key outcomes observed:</a:t>
            </a:r>
            <a:endParaRPr lang="en-US" sz="2400">
              <a:latin typeface="Times New Roman" panose="02020603050405020304" pitchFamily="18" charset="0"/>
              <a:cs typeface="Times New Roman" panose="02020603050405020304" pitchFamily="18" charset="0"/>
            </a:endParaRPr>
          </a:p>
          <a:p>
            <a:pPr algn="just">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Improved Passenger Experience.</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Increased Safety.</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Effective Emergency Response.</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v"/>
            </a:pPr>
            <a:r>
              <a:rPr lang="en-IN" sz="2400" dirty="0">
                <a:latin typeface="Times New Roman" panose="02020603050405020304" pitchFamily="18" charset="0"/>
                <a:cs typeface="Times New Roman" panose="02020603050405020304" pitchFamily="18" charset="0"/>
                <a:sym typeface="+mn-ea"/>
              </a:rPr>
              <a:t>Alerts and Notifications</a:t>
            </a:r>
            <a:r>
              <a:rPr lang="en-US" altLang="en-IN" sz="2400" dirty="0">
                <a:latin typeface="Times New Roman" panose="02020603050405020304" pitchFamily="18" charset="0"/>
                <a:cs typeface="Times New Roman" panose="02020603050405020304" pitchFamily="18" charset="0"/>
                <a:sym typeface="+mn-ea"/>
              </a:rPr>
              <a:t>.</a:t>
            </a:r>
            <a:endParaRPr lang="en-US" altLang="en-IN" sz="2400" dirty="0">
              <a:latin typeface="Times New Roman" panose="02020603050405020304" pitchFamily="18" charset="0"/>
              <a:cs typeface="Times New Roman" panose="02020603050405020304" pitchFamily="18" charset="0"/>
              <a:sym typeface="+mn-ea"/>
            </a:endParaRPr>
          </a:p>
          <a:p>
            <a:pPr algn="just">
              <a:buFont typeface="Wingdings" panose="05000000000000000000" charset="0"/>
              <a:buChar char="v"/>
            </a:pPr>
            <a:r>
              <a:rPr lang="en-US" altLang="en-IN" sz="2400" dirty="0">
                <a:latin typeface="Times New Roman" panose="02020603050405020304" pitchFamily="18" charset="0"/>
                <a:cs typeface="Times New Roman" panose="02020603050405020304" pitchFamily="18" charset="0"/>
                <a:sym typeface="+mn-ea"/>
              </a:rPr>
              <a:t>Real time data will be there.</a:t>
            </a:r>
            <a:endParaRPr lang="en-US" altLang="en-IN" sz="2400" dirty="0">
              <a:latin typeface="Times New Roman" panose="02020603050405020304" pitchFamily="18" charset="0"/>
              <a:cs typeface="Times New Roman" panose="02020603050405020304" pitchFamily="18" charset="0"/>
              <a:sym typeface="+mn-ea"/>
            </a:endParaRPr>
          </a:p>
          <a:p>
            <a:pPr algn="just">
              <a:buFont typeface="Wingdings" panose="05000000000000000000" charset="0"/>
              <a:buChar char="v"/>
            </a:pPr>
            <a:r>
              <a:rPr lang="en-US" altLang="en-IN" sz="2400" dirty="0">
                <a:latin typeface="Times New Roman" panose="02020603050405020304" pitchFamily="18" charset="0"/>
                <a:cs typeface="Times New Roman" panose="02020603050405020304" pitchFamily="18" charset="0"/>
                <a:sym typeface="+mn-ea"/>
              </a:rPr>
              <a:t>Advanced route optimizations. </a:t>
            </a:r>
            <a:endParaRPr lang="en-US" altLang="en-IN" sz="2400" dirty="0">
              <a:latin typeface="Times New Roman" panose="02020603050405020304" pitchFamily="18" charset="0"/>
              <a:cs typeface="Times New Roman" panose="02020603050405020304" pitchFamily="18" charset="0"/>
              <a:sym typeface="+mn-ea"/>
            </a:endParaRPr>
          </a:p>
          <a:p>
            <a:pPr algn="just">
              <a:buFont typeface="Wingdings" panose="05000000000000000000" charset="0"/>
              <a:buChar char="v"/>
            </a:pPr>
            <a:r>
              <a:rPr lang="en-US" altLang="en-IN" sz="2400" dirty="0">
                <a:latin typeface="Times New Roman" panose="02020603050405020304" pitchFamily="18" charset="0"/>
                <a:cs typeface="Times New Roman" panose="02020603050405020304" pitchFamily="18" charset="0"/>
                <a:sym typeface="+mn-ea"/>
              </a:rPr>
              <a:t>No manual sharing need.</a:t>
            </a:r>
            <a:endParaRPr lang="en-US" altLang="en-IN" sz="2400" dirty="0">
              <a:latin typeface="Times New Roman" panose="02020603050405020304" pitchFamily="18" charset="0"/>
              <a:cs typeface="Times New Roman" panose="02020603050405020304" pitchFamily="18" charset="0"/>
              <a:sym typeface="+mn-ea"/>
            </a:endParaRPr>
          </a:p>
          <a:p>
            <a:pPr algn="just">
              <a:buFont typeface="Wingdings" panose="05000000000000000000" charset="0"/>
              <a:buChar char="v"/>
            </a:pPr>
            <a:r>
              <a:rPr lang="en-US" altLang="en-IN" sz="2400" dirty="0">
                <a:latin typeface="Times New Roman" panose="02020603050405020304" pitchFamily="18" charset="0"/>
                <a:cs typeface="Times New Roman" panose="02020603050405020304" pitchFamily="18" charset="0"/>
                <a:sym typeface="+mn-ea"/>
              </a:rPr>
              <a:t>Getting updated data continuouly. </a:t>
            </a:r>
            <a:endParaRPr lang="en-US" altLang="en-IN" sz="2400" dirty="0">
              <a:latin typeface="Times New Roman" panose="02020603050405020304" pitchFamily="18" charset="0"/>
              <a:cs typeface="Times New Roman" panose="02020603050405020304" pitchFamily="18" charset="0"/>
              <a:sym typeface="+mn-ea"/>
            </a:endParaRPr>
          </a:p>
          <a:p>
            <a:pPr algn="just">
              <a:buFont typeface="Wingdings" panose="05000000000000000000" charset="0"/>
              <a:buChar char="v"/>
            </a:pPr>
            <a:r>
              <a:rPr lang="en-US" altLang="en-IN" sz="2400" dirty="0">
                <a:latin typeface="Times New Roman" panose="02020603050405020304" pitchFamily="18" charset="0"/>
                <a:cs typeface="Times New Roman" panose="02020603050405020304" pitchFamily="18" charset="0"/>
                <a:sym typeface="+mn-ea"/>
              </a:rPr>
              <a:t>Continuous Tracking wil be there.                                                                                                                                                         </a:t>
            </a:r>
            <a:r>
              <a:rPr lang="en-US" altLang="en-IN" sz="2400" dirty="0">
                <a:latin typeface="Times New Roman" panose="02020603050405020304" pitchFamily="18" charset="0"/>
                <a:cs typeface="Times New Roman" panose="02020603050405020304" pitchFamily="18" charset="0"/>
                <a:sym typeface="+mn-ea"/>
              </a:rPr>
              <a:t>                                                                                                                                                             </a:t>
            </a:r>
            <a:endParaRPr lang="en-US" altLang="en-IN" sz="2400" dirty="0">
              <a:latin typeface="Times New Roman" panose="02020603050405020304" pitchFamily="18" charset="0"/>
              <a:cs typeface="Times New Roman" panose="02020603050405020304" pitchFamily="18" charset="0"/>
              <a:sym typeface="+mn-ea"/>
            </a:endParaRPr>
          </a:p>
        </p:txBody>
      </p:sp>
      <p:sp>
        <p:nvSpPr>
          <p:cNvPr id="4" name="Slide Number Placeholder 3"/>
          <p:cNvSpPr>
            <a:spLocks noGrp="1"/>
          </p:cNvSpPr>
          <p:nvPr>
            <p:ph type="sldNum" sz="quarter" idx="12"/>
          </p:nvPr>
        </p:nvSpPr>
        <p:spPr/>
        <p:txBody>
          <a:bodyPr/>
          <a:lstStyle/>
          <a:p>
            <a:fld id="{02419A5B-523E-4416-BE98-FCD1B2819A30}" type="slidenum">
              <a:rPr lang="en-US" smtClean="0"/>
            </a:fld>
            <a:endParaRPr lang="en-US" dirty="0"/>
          </a:p>
        </p:txBody>
      </p:sp>
      <p:pic>
        <p:nvPicPr>
          <p:cNvPr id="11" name="Picture 10"/>
          <p:cNvPicPr>
            <a:picLocks noChangeAspect="1"/>
          </p:cNvPicPr>
          <p:nvPr/>
        </p:nvPicPr>
        <p:blipFill>
          <a:blip r:embed="rId1" cstate="print"/>
          <a:stretch>
            <a:fillRect/>
          </a:stretch>
        </p:blipFill>
        <p:spPr>
          <a:xfrm>
            <a:off x="11081214" y="0"/>
            <a:ext cx="1002371" cy="1002371"/>
          </a:xfrm>
          <a:prstGeom prst="rect">
            <a:avLst/>
          </a:prstGeom>
        </p:spPr>
      </p:pic>
      <p:sp>
        <p:nvSpPr>
          <p:cNvPr id="6" name="Footer Placeholder 5"/>
          <p:cNvSpPr>
            <a:spLocks noGrp="1"/>
          </p:cNvSpPr>
          <p:nvPr>
            <p:ph type="ftr" sz="quarter" idx="11"/>
          </p:nvPr>
        </p:nvSpPr>
        <p:spPr>
          <a:xfrm>
            <a:off x="4165600" y="6248400"/>
            <a:ext cx="3860800" cy="367665"/>
          </a:xfrm>
        </p:spPr>
        <p:txBody>
          <a:bodyPr/>
          <a:lstStyle/>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dirty="0"/>
          </a:p>
        </p:txBody>
      </p:sp>
      <p:pic>
        <p:nvPicPr>
          <p:cNvPr id="12" name="Picture 11"/>
          <p:cNvPicPr>
            <a:picLocks noChangeAspect="1"/>
          </p:cNvPicPr>
          <p:nvPr/>
        </p:nvPicPr>
        <p:blipFill>
          <a:blip r:embed="rId1" cstate="print"/>
          <a:stretch>
            <a:fillRect/>
          </a:stretch>
        </p:blipFill>
        <p:spPr>
          <a:xfrm>
            <a:off x="11189629" y="0"/>
            <a:ext cx="1002371" cy="1002371"/>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en-US" dirty="0">
                <a:latin typeface="Times New Roman" panose="02020603050405020304" pitchFamily="18" charset="0"/>
                <a:cs typeface="Times New Roman" panose="02020603050405020304" pitchFamily="18" charset="0"/>
                <a:sym typeface="+mn-ea"/>
              </a:rPr>
              <a:t>Real Time  Bus Tracking and Accident Detection System</a:t>
            </a:r>
            <a:endParaRPr lang="en-US"/>
          </a:p>
        </p:txBody>
      </p:sp>
      <p:sp>
        <p:nvSpPr>
          <p:cNvPr id="5" name="Slide Number Placeholder 4"/>
          <p:cNvSpPr>
            <a:spLocks noGrp="1"/>
          </p:cNvSpPr>
          <p:nvPr>
            <p:ph type="sldNum" sz="quarter" idx="12"/>
          </p:nvPr>
        </p:nvSpPr>
        <p:spPr/>
        <p:txBody>
          <a:bodyPr/>
          <a:p>
            <a:fld id="{02419A5B-523E-4416-BE98-FCD1B2819A30}" type="slidenum">
              <a:rPr lang="en-US" smtClean="0"/>
            </a:fld>
            <a:endParaRPr lang="en-US"/>
          </a:p>
        </p:txBody>
      </p:sp>
      <p:pic>
        <p:nvPicPr>
          <p:cNvPr id="6" name="Content Placeholder 5"/>
          <p:cNvPicPr>
            <a:picLocks noChangeAspect="1"/>
          </p:cNvPicPr>
          <p:nvPr>
            <p:ph idx="1"/>
          </p:nvPr>
        </p:nvPicPr>
        <p:blipFill>
          <a:blip r:embed="rId1"/>
          <a:stretch>
            <a:fillRect/>
          </a:stretch>
        </p:blipFill>
        <p:spPr>
          <a:xfrm>
            <a:off x="3075305" y="775335"/>
            <a:ext cx="6040755" cy="3577590"/>
          </a:xfrm>
          <a:prstGeom prst="rect">
            <a:avLst/>
          </a:prstGeom>
        </p:spPr>
      </p:pic>
      <p:sp>
        <p:nvSpPr>
          <p:cNvPr id="10" name="Text Box 9"/>
          <p:cNvSpPr txBox="1"/>
          <p:nvPr/>
        </p:nvSpPr>
        <p:spPr>
          <a:xfrm>
            <a:off x="3926840" y="4625975"/>
            <a:ext cx="4064000" cy="220345"/>
          </a:xfrm>
          <a:prstGeom prst="rect">
            <a:avLst/>
          </a:prstGeom>
          <a:noFill/>
        </p:spPr>
        <p:txBody>
          <a:bodyPr wrap="square" rtlCol="0">
            <a:noAutofit/>
          </a:bodyPr>
          <a:p>
            <a:r>
              <a:rPr lang="en-US">
                <a:sym typeface="+mn-ea"/>
              </a:rPr>
              <a:t>Fig 1:Uploading Code to ESP32</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en-US" dirty="0">
                <a:latin typeface="Times New Roman" panose="02020603050405020304" pitchFamily="18" charset="0"/>
                <a:cs typeface="Times New Roman" panose="02020603050405020304" pitchFamily="18" charset="0"/>
                <a:sym typeface="+mn-ea"/>
              </a:rPr>
              <a:t>Real Time  Bus Tracking and Accident Detection System</a:t>
            </a:r>
            <a:endParaRPr lang="en-US"/>
          </a:p>
        </p:txBody>
      </p:sp>
      <p:sp>
        <p:nvSpPr>
          <p:cNvPr id="5" name="Slide Number Placeholder 4"/>
          <p:cNvSpPr>
            <a:spLocks noGrp="1"/>
          </p:cNvSpPr>
          <p:nvPr>
            <p:ph type="sldNum" sz="quarter" idx="12"/>
          </p:nvPr>
        </p:nvSpPr>
        <p:spPr/>
        <p:txBody>
          <a:bodyPr/>
          <a:p>
            <a:fld id="{02419A5B-523E-4416-BE98-FCD1B2819A30}" type="slidenum">
              <a:rPr lang="en-US" smtClean="0"/>
            </a:fld>
            <a:endParaRPr lang="en-US"/>
          </a:p>
        </p:txBody>
      </p:sp>
      <p:pic>
        <p:nvPicPr>
          <p:cNvPr id="6" name="Content Placeholder 5"/>
          <p:cNvPicPr>
            <a:picLocks noChangeAspect="1"/>
          </p:cNvPicPr>
          <p:nvPr>
            <p:ph idx="1"/>
          </p:nvPr>
        </p:nvPicPr>
        <p:blipFill>
          <a:blip r:embed="rId1"/>
          <a:stretch>
            <a:fillRect/>
          </a:stretch>
        </p:blipFill>
        <p:spPr>
          <a:xfrm>
            <a:off x="946785" y="283210"/>
            <a:ext cx="10028555" cy="4168775"/>
          </a:xfrm>
          <a:prstGeom prst="rect">
            <a:avLst/>
          </a:prstGeom>
        </p:spPr>
      </p:pic>
      <p:sp>
        <p:nvSpPr>
          <p:cNvPr id="8" name="Text Box 7"/>
          <p:cNvSpPr txBox="1"/>
          <p:nvPr/>
        </p:nvSpPr>
        <p:spPr>
          <a:xfrm>
            <a:off x="3552825" y="4542155"/>
            <a:ext cx="6685915" cy="520700"/>
          </a:xfrm>
          <a:prstGeom prst="rect">
            <a:avLst/>
          </a:prstGeom>
          <a:noFill/>
        </p:spPr>
        <p:txBody>
          <a:bodyPr wrap="square" rtlCol="0">
            <a:noAutofit/>
          </a:bodyPr>
          <a:p>
            <a:r>
              <a:rPr lang="en-US"/>
              <a:t>Fig 2:Getting longitudes and latitudes in Serial Monitor</a:t>
            </a:r>
            <a:endParaRPr lang="en-US"/>
          </a:p>
        </p:txBody>
      </p:sp>
      <p:sp>
        <p:nvSpPr>
          <p:cNvPr id="10" name="Text Box 9"/>
          <p:cNvSpPr txBox="1"/>
          <p:nvPr/>
        </p:nvSpPr>
        <p:spPr>
          <a:xfrm>
            <a:off x="946785" y="5063490"/>
            <a:ext cx="10028555" cy="1431290"/>
          </a:xfrm>
          <a:prstGeom prst="rect">
            <a:avLst/>
          </a:prstGeom>
          <a:noFill/>
        </p:spPr>
        <p:txBody>
          <a:bodyPr wrap="square" rtlCol="0">
            <a:noAutofit/>
          </a:bodyPr>
          <a:p>
            <a:pPr algn="just"/>
            <a:r>
              <a:rPr lang="en-US">
                <a:sym typeface="+mn-ea"/>
              </a:rPr>
              <a:t>Fig 1. &amp; Fig 2 illustrates the process of writing code in the Arduino IDE, followed by compiling the code and uploading it to the ESP32 microcontroller. Once the compilation and uploading processes are successfully completed, the longitude and latitude coordinates of the bus are displayed in the Serial Monitor.</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en-US" dirty="0">
                <a:latin typeface="Times New Roman" panose="02020603050405020304" pitchFamily="18" charset="0"/>
                <a:cs typeface="Times New Roman" panose="02020603050405020304" pitchFamily="18" charset="0"/>
                <a:sym typeface="+mn-ea"/>
              </a:rPr>
              <a:t>Real Time  Bus Tracking and Accident Detection System</a:t>
            </a:r>
            <a:endParaRPr lang="en-US"/>
          </a:p>
        </p:txBody>
      </p:sp>
      <p:sp>
        <p:nvSpPr>
          <p:cNvPr id="5" name="Slide Number Placeholder 4"/>
          <p:cNvSpPr>
            <a:spLocks noGrp="1"/>
          </p:cNvSpPr>
          <p:nvPr>
            <p:ph type="sldNum" sz="quarter" idx="12"/>
          </p:nvPr>
        </p:nvSpPr>
        <p:spPr/>
        <p:txBody>
          <a:bodyPr/>
          <a:p>
            <a:fld id="{02419A5B-523E-4416-BE98-FCD1B2819A30}" type="slidenum">
              <a:rPr lang="en-US" smtClean="0"/>
            </a:fld>
            <a:endParaRPr lang="en-US"/>
          </a:p>
        </p:txBody>
      </p:sp>
      <p:sp>
        <p:nvSpPr>
          <p:cNvPr id="7" name="Picture 5" descr="WhatsApp Image 2024-04-14 at 4.05.19 PM.jpeg"/>
          <p:cNvSpPr/>
          <p:nvPr/>
        </p:nvSpPr>
        <p:spPr>
          <a:xfrm>
            <a:off x="4835598" y="2515364"/>
            <a:ext cx="2774805" cy="2081272"/>
          </a:xfrm>
        </p:spPr>
      </p:sp>
      <p:sp>
        <p:nvSpPr>
          <p:cNvPr id="8" name="Picture 5" descr="WhatsApp Image 2024-04-14 at 4.05.19 PM.jpeg"/>
          <p:cNvSpPr/>
          <p:nvPr/>
        </p:nvSpPr>
        <p:spPr>
          <a:xfrm>
            <a:off x="4429125" y="4252595"/>
            <a:ext cx="3308350" cy="471170"/>
          </a:xfrm>
        </p:spPr>
      </p:sp>
      <p:sp>
        <p:nvSpPr>
          <p:cNvPr id="9" name="Picture 5" descr="WhatsApp Image 2024-04-14 at 4.05.19 PM.jpeg"/>
          <p:cNvSpPr/>
          <p:nvPr/>
        </p:nvSpPr>
        <p:spPr>
          <a:xfrm>
            <a:off x="5089598" y="2769364"/>
            <a:ext cx="2774805" cy="2081272"/>
          </a:xfrm>
        </p:spPr>
      </p:sp>
      <p:pic>
        <p:nvPicPr>
          <p:cNvPr id="10" name="Content Placeholder 9"/>
          <p:cNvPicPr>
            <a:picLocks noChangeAspect="1"/>
          </p:cNvPicPr>
          <p:nvPr>
            <p:ph idx="1"/>
          </p:nvPr>
        </p:nvPicPr>
        <p:blipFill>
          <a:blip r:embed="rId1"/>
          <a:stretch>
            <a:fillRect/>
          </a:stretch>
        </p:blipFill>
        <p:spPr>
          <a:xfrm>
            <a:off x="2028190" y="454025"/>
            <a:ext cx="7760335" cy="3756025"/>
          </a:xfrm>
          <a:prstGeom prst="rect">
            <a:avLst/>
          </a:prstGeom>
        </p:spPr>
      </p:pic>
      <p:sp>
        <p:nvSpPr>
          <p:cNvPr id="12" name="Text Box 11"/>
          <p:cNvSpPr txBox="1"/>
          <p:nvPr/>
        </p:nvSpPr>
        <p:spPr>
          <a:xfrm>
            <a:off x="1361440" y="4762500"/>
            <a:ext cx="9954895" cy="922020"/>
          </a:xfrm>
          <a:prstGeom prst="rect">
            <a:avLst/>
          </a:prstGeom>
          <a:noFill/>
        </p:spPr>
        <p:txBody>
          <a:bodyPr wrap="square" rtlCol="0">
            <a:spAutoFit/>
          </a:bodyPr>
          <a:p>
            <a:pPr algn="just"/>
            <a:r>
              <a:rPr lang="en-US">
                <a:latin typeface="Times New Roman" panose="02020603050405020304" pitchFamily="18" charset="0"/>
                <a:cs typeface="Times New Roman" panose="02020603050405020304" pitchFamily="18" charset="0"/>
              </a:rPr>
              <a:t>Figure 3 illustrates the continuous tracking of the bus on a Folium map. By clicking on the address pointer displayed on the map, users can view the corresponding longitude and latitude coordinates. Notably, the longitude and latitude coordinates displayed on the Folium map and the Serial Monitor are identical.</a:t>
            </a:r>
            <a:endParaRPr lang="en-US">
              <a:latin typeface="Times New Roman" panose="02020603050405020304" pitchFamily="18" charset="0"/>
              <a:cs typeface="Times New Roman" panose="02020603050405020304" pitchFamily="18" charset="0"/>
            </a:endParaRPr>
          </a:p>
        </p:txBody>
      </p:sp>
      <p:sp>
        <p:nvSpPr>
          <p:cNvPr id="13" name="Text Box 12"/>
          <p:cNvSpPr txBox="1"/>
          <p:nvPr/>
        </p:nvSpPr>
        <p:spPr>
          <a:xfrm>
            <a:off x="4255770" y="4478655"/>
            <a:ext cx="4064000" cy="368300"/>
          </a:xfrm>
          <a:prstGeom prst="rect">
            <a:avLst/>
          </a:prstGeom>
          <a:noFill/>
        </p:spPr>
        <p:txBody>
          <a:bodyPr wrap="square" rtlCol="0">
            <a:spAutoFit/>
          </a:bodyPr>
          <a:p>
            <a:r>
              <a:rPr lang="en-US"/>
              <a:t>Fig 3 :Tracking in Folium Map</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r>
              <a:rPr lang="en-US" dirty="0">
                <a:latin typeface="Times New Roman" panose="02020603050405020304" pitchFamily="18" charset="0"/>
                <a:cs typeface="Times New Roman" panose="02020603050405020304" pitchFamily="18" charset="0"/>
                <a:sym typeface="+mn-ea"/>
              </a:rPr>
              <a:t>Real Time  Bus Tracking and Accident Detection System</a:t>
            </a:r>
            <a:endParaRPr lang="en-US"/>
          </a:p>
        </p:txBody>
      </p:sp>
      <p:sp>
        <p:nvSpPr>
          <p:cNvPr id="5" name="Slide Number Placeholder 4"/>
          <p:cNvSpPr>
            <a:spLocks noGrp="1"/>
          </p:cNvSpPr>
          <p:nvPr>
            <p:ph type="sldNum" sz="quarter" idx="12"/>
          </p:nvPr>
        </p:nvSpPr>
        <p:spPr/>
        <p:txBody>
          <a:bodyPr/>
          <a:p>
            <a:fld id="{02419A5B-523E-4416-BE98-FCD1B2819A30}" type="slidenum">
              <a:rPr lang="en-US" smtClean="0"/>
            </a:fld>
            <a:endParaRPr lang="en-US"/>
          </a:p>
        </p:txBody>
      </p:sp>
      <p:pic>
        <p:nvPicPr>
          <p:cNvPr id="6" name="Content Placeholder 5"/>
          <p:cNvPicPr>
            <a:picLocks noChangeAspect="1"/>
          </p:cNvPicPr>
          <p:nvPr>
            <p:ph idx="1"/>
          </p:nvPr>
        </p:nvPicPr>
        <p:blipFill>
          <a:blip r:embed="rId1"/>
          <a:stretch>
            <a:fillRect/>
          </a:stretch>
        </p:blipFill>
        <p:spPr>
          <a:xfrm>
            <a:off x="4991100" y="454025"/>
            <a:ext cx="2208530" cy="4100195"/>
          </a:xfrm>
          <a:prstGeom prst="rect">
            <a:avLst/>
          </a:prstGeom>
        </p:spPr>
      </p:pic>
      <p:sp>
        <p:nvSpPr>
          <p:cNvPr id="8" name="Text Box 7"/>
          <p:cNvSpPr txBox="1"/>
          <p:nvPr/>
        </p:nvSpPr>
        <p:spPr>
          <a:xfrm>
            <a:off x="1247775" y="5329555"/>
            <a:ext cx="10147935" cy="497840"/>
          </a:xfrm>
          <a:prstGeom prst="rect">
            <a:avLst/>
          </a:prstGeom>
          <a:noFill/>
        </p:spPr>
        <p:txBody>
          <a:bodyPr wrap="square" rtlCol="0">
            <a:noAutofit/>
          </a:bodyPr>
          <a:p>
            <a:r>
              <a:rPr lang="en-US"/>
              <a:t>Figure 4 illustrates the notification process in the event of fire incidents or accidents. Notifications are sent immediately to the management team to ensure prompt response and action.</a:t>
            </a:r>
            <a:endParaRPr lang="en-US"/>
          </a:p>
        </p:txBody>
      </p:sp>
      <p:sp>
        <p:nvSpPr>
          <p:cNvPr id="9" name="Text Box 8"/>
          <p:cNvSpPr txBox="1"/>
          <p:nvPr/>
        </p:nvSpPr>
        <p:spPr>
          <a:xfrm>
            <a:off x="3620135" y="4819015"/>
            <a:ext cx="6856730" cy="368300"/>
          </a:xfrm>
          <a:prstGeom prst="rect">
            <a:avLst/>
          </a:prstGeom>
          <a:noFill/>
        </p:spPr>
        <p:txBody>
          <a:bodyPr wrap="square" rtlCol="0">
            <a:spAutoFit/>
          </a:bodyPr>
          <a:p>
            <a:r>
              <a:rPr lang="en-US"/>
              <a:t>Fig 4 : Notifications of Accidents in Pushbullet App</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CONCLUSION:</a:t>
            </a:r>
            <a:endParaRPr lang="en-US" b="1"/>
          </a:p>
        </p:txBody>
      </p:sp>
      <p:sp>
        <p:nvSpPr>
          <p:cNvPr id="3" name="Content Placeholder 2"/>
          <p:cNvSpPr>
            <a:spLocks noGrp="1"/>
          </p:cNvSpPr>
          <p:nvPr>
            <p:ph idx="1"/>
          </p:nvPr>
        </p:nvSpPr>
        <p:spPr>
          <a:xfrm>
            <a:off x="609600" y="1107440"/>
            <a:ext cx="10972800" cy="5023485"/>
          </a:xfrm>
        </p:spPr>
        <p:txBody>
          <a:bodyPr/>
          <a:p>
            <a:pPr algn="just"/>
            <a:r>
              <a:rPr lang="en-US" sz="2400">
                <a:latin typeface="Times New Roman" panose="02020603050405020304" pitchFamily="18" charset="0"/>
                <a:cs typeface="Times New Roman" panose="02020603050405020304" pitchFamily="18" charset="0"/>
                <a:sym typeface="+mn-ea"/>
              </a:rPr>
              <a:t>In conclusion, the Real-Time Bus Tracking and Accident Detection System serve as a foundation for ongoing innovation in public transportation management and safety. Continued research and development in this field promise to further enhance the efficiency, reliability, and sustainability of urban transportation systems, ultimately benefiting society as a whole.</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sym typeface="+mn-ea"/>
              </a:rPr>
              <a:t>The integration of an Accident Detection System further enhances safety by promptly identifying and reporting accidents to emergency services and relevant authorities. </a:t>
            </a:r>
            <a:endParaRPr lang="en-US">
              <a:latin typeface="Times New Roman" panose="02020603050405020304" pitchFamily="18" charset="0"/>
              <a:cs typeface="Times New Roman" panose="02020603050405020304" pitchFamily="18" charset="0"/>
            </a:endParaRPr>
          </a:p>
          <a:p>
            <a:pPr algn="just"/>
            <a:endParaRPr lang="en-US"/>
          </a:p>
        </p:txBody>
      </p:sp>
      <p:sp>
        <p:nvSpPr>
          <p:cNvPr id="4" name="Footer Placeholder 3"/>
          <p:cNvSpPr>
            <a:spLocks noGrp="1"/>
          </p:cNvSpPr>
          <p:nvPr>
            <p:ph type="ftr" sz="quarter" idx="11"/>
          </p:nvPr>
        </p:nvSpPr>
        <p:spPr/>
        <p:txBody>
          <a:bodyPr/>
          <a:p>
            <a:r>
              <a:rPr lang="en-US" dirty="0">
                <a:latin typeface="Times New Roman" panose="02020603050405020304" pitchFamily="18" charset="0"/>
                <a:cs typeface="Times New Roman" panose="02020603050405020304" pitchFamily="18" charset="0"/>
                <a:sym typeface="+mn-ea"/>
              </a:rPr>
              <a:t>Real Time  Bus Tracking and Accident Detection System</a:t>
            </a:r>
            <a:endParaRPr lang="en-US"/>
          </a:p>
        </p:txBody>
      </p:sp>
      <p:sp>
        <p:nvSpPr>
          <p:cNvPr id="5" name="Slide Number Placeholder 4"/>
          <p:cNvSpPr>
            <a:spLocks noGrp="1"/>
          </p:cNvSpPr>
          <p:nvPr>
            <p:ph type="sldNum" sz="quarter" idx="12"/>
          </p:nvPr>
        </p:nvSpPr>
        <p:spPr/>
        <p:txBody>
          <a:bodyPr/>
          <a:p>
            <a:fld id="{02419A5B-523E-4416-BE98-FCD1B2819A30}"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1256"/>
            <a:ext cx="10972800" cy="1541442"/>
          </a:xfrm>
        </p:spPr>
        <p:txBody>
          <a:bodyPr/>
          <a:lstStyle/>
          <a:p>
            <a:br>
              <a:rPr lang="en-IN" sz="3200"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OUTLINE OF PRESENTATION: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866775"/>
            <a:ext cx="10650855" cy="4789805"/>
          </a:xfrm>
        </p:spPr>
        <p:txBody>
          <a:bodyPr/>
          <a:lstStyle/>
          <a:p>
            <a:pPr>
              <a:buSzPct val="100000"/>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nSpc>
                <a:spcPct val="100000"/>
              </a:lnSpc>
              <a:buSzPct val="1000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sym typeface="+mn-ea"/>
              </a:rPr>
              <a:t>Justification to the Title</a:t>
            </a:r>
            <a:endParaRPr lang="en-IN" sz="2400" dirty="0">
              <a:latin typeface="Times New Roman" panose="02020603050405020304" pitchFamily="18" charset="0"/>
              <a:cs typeface="Times New Roman" panose="02020603050405020304" pitchFamily="18" charset="0"/>
            </a:endParaRPr>
          </a:p>
          <a:p>
            <a:pPr>
              <a:lnSpc>
                <a:spcPct val="100000"/>
              </a:lnSpc>
              <a:buSzPct val="1000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sym typeface="+mn-ea"/>
              </a:rPr>
              <a:t>Objective</a:t>
            </a:r>
            <a:endParaRPr lang="en-IN" sz="2400" dirty="0">
              <a:latin typeface="Times New Roman" panose="02020603050405020304" pitchFamily="18" charset="0"/>
              <a:cs typeface="Times New Roman" panose="02020603050405020304" pitchFamily="18" charset="0"/>
            </a:endParaRPr>
          </a:p>
          <a:p>
            <a:pPr>
              <a:lnSpc>
                <a:spcPct val="100000"/>
              </a:lnSpc>
              <a:buSzPct val="1000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sym typeface="+mn-ea"/>
              </a:rPr>
              <a:t>Introduction</a:t>
            </a:r>
            <a:endParaRPr lang="en-IN" sz="2400" dirty="0">
              <a:latin typeface="Times New Roman" panose="02020603050405020304" pitchFamily="18" charset="0"/>
              <a:cs typeface="Times New Roman" panose="02020603050405020304" pitchFamily="18" charset="0"/>
            </a:endParaRPr>
          </a:p>
          <a:p>
            <a:pPr>
              <a:lnSpc>
                <a:spcPct val="100000"/>
              </a:lnSpc>
              <a:buSzPct val="1000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sym typeface="+mn-ea"/>
              </a:rPr>
              <a:t>Literature survey</a:t>
            </a:r>
            <a:endParaRPr lang="en-IN" sz="2400"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sym typeface="+mn-ea"/>
              </a:rPr>
              <a:t>Existing System </a:t>
            </a:r>
            <a:endParaRPr lang="en-IN" sz="2400" dirty="0">
              <a:latin typeface="Times New Roman" panose="02020603050405020304" pitchFamily="18" charset="0"/>
              <a:cs typeface="Times New Roman" panose="02020603050405020304" pitchFamily="18" charset="0"/>
            </a:endParaRPr>
          </a:p>
          <a:p>
            <a:pPr>
              <a:lnSpc>
                <a:spcPct val="100000"/>
              </a:lnSpc>
              <a:buSzPct val="1000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sym typeface="+mn-ea"/>
              </a:rPr>
              <a:t>Disadvantages</a:t>
            </a:r>
            <a:endParaRPr lang="en-IN" sz="2400" dirty="0">
              <a:latin typeface="Times New Roman" panose="02020603050405020304" pitchFamily="18" charset="0"/>
              <a:cs typeface="Times New Roman" panose="02020603050405020304" pitchFamily="18" charset="0"/>
            </a:endParaRPr>
          </a:p>
          <a:p>
            <a:pPr>
              <a:lnSpc>
                <a:spcPct val="100000"/>
              </a:lnSpc>
              <a:buSzPct val="1000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sym typeface="+mn-ea"/>
              </a:rPr>
              <a:t>Proposed System </a:t>
            </a:r>
            <a:endParaRPr lang="en-IN" sz="2400" dirty="0">
              <a:latin typeface="Times New Roman" panose="02020603050405020304" pitchFamily="18" charset="0"/>
              <a:cs typeface="Times New Roman" panose="02020603050405020304" pitchFamily="18" charset="0"/>
            </a:endParaRPr>
          </a:p>
          <a:p>
            <a:pPr>
              <a:lnSpc>
                <a:spcPct val="100000"/>
              </a:lnSpc>
              <a:buSzPct val="1000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sym typeface="+mn-ea"/>
              </a:rPr>
              <a:t>Advantages</a:t>
            </a:r>
            <a:endParaRPr lang="en-IN" sz="2400" dirty="0">
              <a:latin typeface="Times New Roman" panose="02020603050405020304" pitchFamily="18" charset="0"/>
              <a:cs typeface="Times New Roman" panose="02020603050405020304" pitchFamily="18" charset="0"/>
            </a:endParaRPr>
          </a:p>
          <a:p>
            <a:pPr>
              <a:lnSpc>
                <a:spcPct val="100000"/>
              </a:lnSpc>
              <a:buSzPct val="1000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sym typeface="+mn-ea"/>
              </a:rPr>
              <a:t>Required tools</a:t>
            </a:r>
            <a:endParaRPr lang="en-IN" sz="2400" dirty="0">
              <a:latin typeface="Times New Roman" panose="02020603050405020304" pitchFamily="18" charset="0"/>
              <a:cs typeface="Times New Roman" panose="02020603050405020304" pitchFamily="18" charset="0"/>
            </a:endParaRPr>
          </a:p>
          <a:p>
            <a:pPr marL="0" indent="0">
              <a:lnSpc>
                <a:spcPct val="100000"/>
              </a:lnSpc>
              <a:buNone/>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02419A5B-523E-4416-BE98-FCD1B2819A30}" type="slidenum">
              <a:rPr lang="en-US" smtClean="0"/>
            </a:fld>
            <a:endParaRPr lang="en-US"/>
          </a:p>
        </p:txBody>
      </p:sp>
      <p:pic>
        <p:nvPicPr>
          <p:cNvPr id="5" name="Picture 4"/>
          <p:cNvPicPr>
            <a:picLocks noChangeAspect="1"/>
          </p:cNvPicPr>
          <p:nvPr/>
        </p:nvPicPr>
        <p:blipFill>
          <a:blip r:embed="rId1" cstate="print"/>
          <a:stretch>
            <a:fillRect/>
          </a:stretch>
        </p:blipFill>
        <p:spPr>
          <a:xfrm>
            <a:off x="11081214" y="0"/>
            <a:ext cx="1002371" cy="1002371"/>
          </a:xfrm>
          <a:prstGeom prst="rect">
            <a:avLst/>
          </a:prstGeom>
        </p:spPr>
      </p:pic>
      <p:sp>
        <p:nvSpPr>
          <p:cNvPr id="7" name="Footer Placeholder 6"/>
          <p:cNvSpPr>
            <a:spLocks noGrp="1"/>
          </p:cNvSpPr>
          <p:nvPr>
            <p:ph type="ftr" sz="quarter" idx="11"/>
          </p:nvPr>
        </p:nvSpPr>
        <p:spPr>
          <a:xfrm>
            <a:off x="3788410" y="6243955"/>
            <a:ext cx="4439920" cy="378460"/>
          </a:xfrm>
        </p:spPr>
        <p:txBody>
          <a:bodyPr/>
          <a:lstStyle/>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81778" y="2283088"/>
            <a:ext cx="3605183" cy="993512"/>
          </a:xfrm>
        </p:spPr>
        <p:txBody>
          <a:bodyPr/>
          <a:lstStyle/>
          <a:p>
            <a:r>
              <a:rPr lang="en-IN" b="1" dirty="0"/>
              <a:t>Thank You </a:t>
            </a:r>
            <a:endParaRPr lang="en-IN" b="1" dirty="0"/>
          </a:p>
        </p:txBody>
      </p:sp>
      <p:sp>
        <p:nvSpPr>
          <p:cNvPr id="3" name="Content Placeholder 2"/>
          <p:cNvSpPr>
            <a:spLocks noGrp="1"/>
          </p:cNvSpPr>
          <p:nvPr>
            <p:ph type="subTitle" idx="1"/>
          </p:nvPr>
        </p:nvSpPr>
        <p:spPr/>
        <p:txBody>
          <a:bodyPr/>
          <a:lstStyle/>
          <a:p>
            <a:endParaRPr lang="en-IN" sz="1800" dirty="0"/>
          </a:p>
          <a:p>
            <a:endParaRPr lang="en-IN" dirty="0"/>
          </a:p>
          <a:p>
            <a:endParaRPr lang="en-IN" dirty="0"/>
          </a:p>
        </p:txBody>
      </p:sp>
      <p:pic>
        <p:nvPicPr>
          <p:cNvPr id="7" name="Picture 6"/>
          <p:cNvPicPr>
            <a:picLocks noChangeAspect="1"/>
          </p:cNvPicPr>
          <p:nvPr/>
        </p:nvPicPr>
        <p:blipFill>
          <a:blip r:embed="rId1" cstate="print"/>
          <a:stretch>
            <a:fillRect/>
          </a:stretch>
        </p:blipFill>
        <p:spPr>
          <a:xfrm>
            <a:off x="11189629" y="0"/>
            <a:ext cx="1002371" cy="1002371"/>
          </a:xfrm>
          <a:prstGeom prst="rect">
            <a:avLst/>
          </a:prstGeom>
        </p:spPr>
      </p:pic>
      <p:sp>
        <p:nvSpPr>
          <p:cNvPr id="4" name="Footer Placeholder 3"/>
          <p:cNvSpPr>
            <a:spLocks noGrp="1"/>
          </p:cNvSpPr>
          <p:nvPr>
            <p:ph type="ftr" sz="quarter" idx="11"/>
          </p:nvPr>
        </p:nvSpPr>
        <p:spPr>
          <a:xfrm>
            <a:off x="4165600" y="6243955"/>
            <a:ext cx="3860800" cy="242570"/>
          </a:xfrm>
        </p:spPr>
        <p:txBody>
          <a:bodyPr/>
          <a:lstStyle/>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dirty="0"/>
          </a:p>
        </p:txBody>
      </p:sp>
      <p:sp>
        <p:nvSpPr>
          <p:cNvPr id="5" name="Slide Number Placeholder 4"/>
          <p:cNvSpPr>
            <a:spLocks noGrp="1"/>
          </p:cNvSpPr>
          <p:nvPr>
            <p:ph type="sldNum" sz="quarter" idx="12"/>
          </p:nvPr>
        </p:nvSpPr>
        <p:spPr/>
        <p:txBody>
          <a:bodyPr/>
          <a:lstStyle/>
          <a:p>
            <a:fld id="{02419A5B-523E-4416-BE98-FCD1B2819A30}" type="slidenum">
              <a:rPr lang="en-US" smtClean="0"/>
            </a:fld>
            <a:endParaRPr 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8130"/>
            <a:ext cx="10972800" cy="828040"/>
          </a:xfrm>
        </p:spPr>
        <p:txBody>
          <a:bodyPr/>
          <a:lstStyle/>
          <a:p>
            <a:r>
              <a:rPr lang="en-US"/>
              <a:t>OBJECTIVE:</a:t>
            </a:r>
            <a:endParaRPr lang="en-US"/>
          </a:p>
        </p:txBody>
      </p:sp>
      <p:sp>
        <p:nvSpPr>
          <p:cNvPr id="4" name="Footer Placeholder 3"/>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a:p>
        </p:txBody>
      </p:sp>
      <p:sp>
        <p:nvSpPr>
          <p:cNvPr id="5" name="Slide Number Placeholder 4"/>
          <p:cNvSpPr>
            <a:spLocks noGrp="1"/>
          </p:cNvSpPr>
          <p:nvPr>
            <p:ph type="sldNum" sz="quarter" idx="12"/>
          </p:nvPr>
        </p:nvSpPr>
        <p:spPr/>
        <p:txBody>
          <a:bodyPr/>
          <a:lstStyle/>
          <a:p>
            <a:fld id="{02419A5B-523E-4416-BE98-FCD1B2819A30}" type="slidenum">
              <a:rPr lang="en-US" smtClean="0"/>
            </a:fld>
            <a:endParaRPr lang="en-US"/>
          </a:p>
        </p:txBody>
      </p:sp>
      <p:sp>
        <p:nvSpPr>
          <p:cNvPr id="7" name="Text Box 6"/>
          <p:cNvSpPr txBox="1"/>
          <p:nvPr/>
        </p:nvSpPr>
        <p:spPr>
          <a:xfrm>
            <a:off x="711200" y="1282065"/>
            <a:ext cx="11072495" cy="3420745"/>
          </a:xfrm>
          <a:prstGeom prst="rect">
            <a:avLst/>
          </a:prstGeom>
          <a:noFill/>
        </p:spPr>
        <p:txBody>
          <a:bodyPr wrap="square" rtlCol="0">
            <a:noAutofit/>
          </a:bodyPr>
          <a:lstStyle/>
          <a:p>
            <a:pPr marL="0" indent="0" algn="just">
              <a:buNone/>
            </a:pPr>
            <a:r>
              <a:rPr lang="en-US" sz="2400">
                <a:latin typeface="Times New Roman" panose="02020603050405020304" pitchFamily="18" charset="0"/>
                <a:cs typeface="Times New Roman" panose="02020603050405020304" pitchFamily="18" charset="0"/>
                <a:sym typeface="+mn-ea"/>
              </a:rPr>
              <a:t>The primary objective of the Real-Time Bus Tracking and Accident Detection System is to address the challenges faced by public transportation systems.Firstly, when discussing about transportation, the first thing that comes to mind is waiting for public transportation. Tracking public transportation buses is a cost-effective solution to this issue that provides some real time data continuously and accurate data.</a:t>
            </a:r>
            <a:endParaRPr lang="en-US" sz="2400">
              <a:latin typeface="Times New Roman" panose="02020603050405020304" pitchFamily="18" charset="0"/>
              <a:cs typeface="Times New Roman" panose="02020603050405020304" pitchFamily="18" charset="0"/>
              <a:sym typeface="+mn-ea"/>
            </a:endParaRPr>
          </a:p>
          <a:p>
            <a:pPr marL="0" indent="0" algn="just">
              <a:buNone/>
            </a:pPr>
            <a:r>
              <a:rPr lang="en-US" sz="2400">
                <a:latin typeface="Times New Roman" panose="02020603050405020304" pitchFamily="18" charset="0"/>
                <a:cs typeface="Times New Roman" panose="02020603050405020304" pitchFamily="18" charset="0"/>
                <a:sym typeface="+mn-ea"/>
              </a:rPr>
              <a:t>This project achieves below key points:</a:t>
            </a:r>
            <a:endParaRPr lang="en-US" sz="2400">
              <a:latin typeface="Times New Roman" panose="02020603050405020304" pitchFamily="18" charset="0"/>
              <a:cs typeface="Times New Roman" panose="02020603050405020304" pitchFamily="18" charset="0"/>
              <a:sym typeface="+mn-ea"/>
            </a:endParaRPr>
          </a:p>
          <a:p>
            <a:pPr marL="342900" indent="-342900" algn="just">
              <a:buFont typeface="Wingdings" panose="05000000000000000000" charset="0"/>
              <a:buChar char="Ø"/>
            </a:pPr>
            <a:r>
              <a:rPr lang="en-US" sz="2400">
                <a:latin typeface="Times New Roman" panose="02020603050405020304" pitchFamily="18" charset="0"/>
                <a:cs typeface="Times New Roman" panose="02020603050405020304" pitchFamily="18" charset="0"/>
                <a:sym typeface="+mn-ea"/>
              </a:rPr>
              <a:t>Continuously tracking the bus.</a:t>
            </a:r>
            <a:endParaRPr lang="en-US" sz="2400">
              <a:latin typeface="Times New Roman" panose="02020603050405020304" pitchFamily="18" charset="0"/>
              <a:cs typeface="Times New Roman" panose="02020603050405020304" pitchFamily="18" charset="0"/>
              <a:sym typeface="+mn-ea"/>
            </a:endParaRPr>
          </a:p>
          <a:p>
            <a:pPr marL="342900" indent="-342900" algn="just">
              <a:buFont typeface="Wingdings" panose="05000000000000000000" charset="0"/>
              <a:buChar char="Ø"/>
            </a:pPr>
            <a:r>
              <a:rPr lang="en-US" altLang="en-IN" sz="2400" dirty="0">
                <a:latin typeface="Times New Roman" panose="02020603050405020304" pitchFamily="18" charset="0"/>
                <a:cs typeface="Times New Roman" panose="02020603050405020304" pitchFamily="18" charset="0"/>
                <a:sym typeface="+mn-ea"/>
              </a:rPr>
              <a:t>Getting updated data continuouly. </a:t>
            </a:r>
            <a:endParaRPr lang="en-US" sz="2400">
              <a:latin typeface="Times New Roman" panose="02020603050405020304" pitchFamily="18" charset="0"/>
              <a:cs typeface="Times New Roman" panose="02020603050405020304" pitchFamily="18" charset="0"/>
            </a:endParaRPr>
          </a:p>
          <a:p>
            <a:pPr algn="just">
              <a:buFont typeface="Wingdings" panose="05000000000000000000" charset="0"/>
              <a:buChar char="Ø"/>
            </a:pPr>
            <a:r>
              <a:rPr lang="en-US" sz="2400">
                <a:latin typeface="Times New Roman" panose="02020603050405020304" pitchFamily="18" charset="0"/>
                <a:cs typeface="Times New Roman" panose="02020603050405020304" pitchFamily="18" charset="0"/>
                <a:sym typeface="+mn-ea"/>
              </a:rPr>
              <a:t> Enhanced Safety</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400">
                <a:latin typeface="Times New Roman" panose="02020603050405020304" pitchFamily="18" charset="0"/>
                <a:cs typeface="Times New Roman" panose="02020603050405020304" pitchFamily="18" charset="0"/>
                <a:sym typeface="+mn-ea"/>
              </a:rPr>
              <a:t> Improved reactive accident response.</a:t>
            </a: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sz="2400">
                <a:latin typeface="Times New Roman" panose="02020603050405020304" pitchFamily="18" charset="0"/>
                <a:cs typeface="Times New Roman" panose="02020603050405020304" pitchFamily="18" charset="0"/>
                <a:sym typeface="+mn-ea"/>
              </a:rPr>
              <a:t> Enhanced Passenger Experience</a:t>
            </a:r>
            <a:endParaRPr lang="en-US" sz="2400">
              <a:latin typeface="Times New Roman" panose="02020603050405020304" pitchFamily="18" charset="0"/>
              <a:cs typeface="Times New Roman" panose="02020603050405020304" pitchFamily="18" charset="0"/>
            </a:endParaRPr>
          </a:p>
          <a:p>
            <a:pPr indent="0">
              <a:buFont typeface="Wingdings" panose="05000000000000000000" charset="0"/>
              <a:buNone/>
            </a:pPr>
            <a:endParaRPr lang="en-US" sz="240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US" sz="2400">
              <a:latin typeface="Times New Roman" panose="02020603050405020304" pitchFamily="18" charset="0"/>
              <a:cs typeface="Times New Roman" panose="02020603050405020304" pitchFamily="18" charset="0"/>
            </a:endParaRPr>
          </a:p>
        </p:txBody>
      </p:sp>
      <p:pic>
        <p:nvPicPr>
          <p:cNvPr id="12" name="Content Placeholder 11"/>
          <p:cNvPicPr>
            <a:picLocks noGrp="1" noChangeAspect="1"/>
          </p:cNvPicPr>
          <p:nvPr>
            <p:ph idx="1"/>
          </p:nvPr>
        </p:nvPicPr>
        <p:blipFill>
          <a:blip r:embed="rId1" cstate="print"/>
          <a:stretch>
            <a:fillRect/>
          </a:stretch>
        </p:blipFill>
        <p:spPr>
          <a:xfrm>
            <a:off x="11138535" y="278130"/>
            <a:ext cx="835025" cy="83502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06287"/>
            <a:ext cx="10972800" cy="4824640"/>
          </a:xfrm>
        </p:spPr>
        <p:txBody>
          <a:bodyPr/>
          <a:lstStyle/>
          <a:p>
            <a:pPr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IN"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198620" y="6244590"/>
            <a:ext cx="4450715" cy="466725"/>
          </a:xfrm>
        </p:spPr>
        <p:txBody>
          <a:bodyPr/>
          <a:lstStyle/>
          <a:p>
            <a:endParaRPr lang="en-US" dirty="0">
              <a:latin typeface="Times New Roman" panose="02020603050405020304" pitchFamily="18" charset="0"/>
              <a:cs typeface="Times New Roman" panose="02020603050405020304" pitchFamily="18" charset="0"/>
              <a:sym typeface="+mn-ea"/>
            </a:endParaRPr>
          </a:p>
          <a:p>
            <a:endParaRPr lang="en-IN"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02419A5B-523E-4416-BE98-FCD1B2819A30}" type="slidenum">
              <a:rPr lang="en-US" smtClean="0"/>
            </a:fld>
            <a:endParaRPr lang="en-US"/>
          </a:p>
        </p:txBody>
      </p:sp>
      <p:pic>
        <p:nvPicPr>
          <p:cNvPr id="4" name="Picture 3"/>
          <p:cNvPicPr>
            <a:picLocks noChangeAspect="1"/>
          </p:cNvPicPr>
          <p:nvPr/>
        </p:nvPicPr>
        <p:blipFill>
          <a:blip r:embed="rId1" cstate="print"/>
          <a:stretch>
            <a:fillRect/>
          </a:stretch>
        </p:blipFill>
        <p:spPr>
          <a:xfrm>
            <a:off x="11189629" y="68224"/>
            <a:ext cx="1002371" cy="1002371"/>
          </a:xfrm>
          <a:prstGeom prst="rect">
            <a:avLst/>
          </a:prstGeom>
        </p:spPr>
      </p:pic>
      <p:sp>
        <p:nvSpPr>
          <p:cNvPr id="7" name="Text Box 6"/>
          <p:cNvSpPr txBox="1"/>
          <p:nvPr/>
        </p:nvSpPr>
        <p:spPr>
          <a:xfrm>
            <a:off x="4733290" y="6366510"/>
            <a:ext cx="3827145" cy="345440"/>
          </a:xfrm>
          <a:prstGeom prst="rect">
            <a:avLst/>
          </a:prstGeom>
          <a:noFill/>
        </p:spPr>
        <p:txBody>
          <a:bodyPr wrap="square" rtlCol="0">
            <a:noAutofit/>
          </a:bodyPr>
          <a:lstStyle/>
          <a:p>
            <a:r>
              <a:rPr lang="en-US" sz="1200" dirty="0">
                <a:latin typeface="Times New Roman" panose="02020603050405020304" pitchFamily="18" charset="0"/>
                <a:cs typeface="Times New Roman" panose="02020603050405020304" pitchFamily="18" charset="0"/>
                <a:sym typeface="+mn-ea"/>
              </a:rPr>
              <a:t>Real Time  Bus Tracking  and Accident Detection System </a:t>
            </a:r>
            <a:endParaRPr lang="en-US" sz="1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US"/>
          </a:p>
        </p:txBody>
      </p:sp>
      <p:sp>
        <p:nvSpPr>
          <p:cNvPr id="8" name="Text Box 7"/>
          <p:cNvSpPr txBox="1"/>
          <p:nvPr/>
        </p:nvSpPr>
        <p:spPr>
          <a:xfrm>
            <a:off x="711200" y="436245"/>
            <a:ext cx="7776845" cy="634365"/>
          </a:xfrm>
          <a:prstGeom prst="rect">
            <a:avLst/>
          </a:prstGeom>
          <a:noFill/>
        </p:spPr>
        <p:txBody>
          <a:bodyPr wrap="square" rtlCol="0">
            <a:noAutofit/>
          </a:bodyPr>
          <a:lstStyle/>
          <a:p>
            <a:r>
              <a:rPr lang="en-IN" sz="4000" dirty="0">
                <a:solidFill>
                  <a:schemeClr val="tx2"/>
                </a:solidFill>
                <a:latin typeface="Times New Roman" panose="02020603050405020304" pitchFamily="18" charset="0"/>
                <a:cs typeface="Times New Roman" panose="02020603050405020304" pitchFamily="18" charset="0"/>
                <a:sym typeface="+mn-ea"/>
              </a:rPr>
              <a:t>JUSTIFICATION TO THE TITLE:</a:t>
            </a:r>
            <a:br>
              <a:rPr lang="en-IN" sz="4000" dirty="0">
                <a:solidFill>
                  <a:schemeClr val="tx2"/>
                </a:solidFill>
                <a:latin typeface="Times New Roman" panose="02020603050405020304" pitchFamily="18" charset="0"/>
                <a:cs typeface="Times New Roman" panose="02020603050405020304" pitchFamily="18" charset="0"/>
                <a:sym typeface="+mn-ea"/>
              </a:rPr>
            </a:br>
            <a:endParaRPr lang="en-IN" u="sng" dirty="0">
              <a:solidFill>
                <a:schemeClr val="tx2"/>
              </a:solidFill>
            </a:endParaRPr>
          </a:p>
          <a:p>
            <a:endParaRPr lang="en-IN" u="sng" dirty="0">
              <a:solidFill>
                <a:schemeClr val="tx2"/>
              </a:solidFill>
            </a:endParaRPr>
          </a:p>
        </p:txBody>
      </p:sp>
      <p:sp>
        <p:nvSpPr>
          <p:cNvPr id="9" name="Text Box 8"/>
          <p:cNvSpPr txBox="1"/>
          <p:nvPr/>
        </p:nvSpPr>
        <p:spPr>
          <a:xfrm>
            <a:off x="711200" y="1393190"/>
            <a:ext cx="10871835" cy="4524375"/>
          </a:xfrm>
          <a:prstGeom prst="rect">
            <a:avLst/>
          </a:prstGeom>
          <a:noFill/>
        </p:spPr>
        <p:txBody>
          <a:bodyPr wrap="square" rtlCol="0">
            <a:noAutofit/>
          </a:bodyPr>
          <a:lstStyle/>
          <a:p>
            <a:pPr marL="285750" indent="-285750" algn="just">
              <a:lnSpc>
                <a:spcPct val="120000"/>
              </a:lnSpc>
              <a:buFont typeface="Wingdings" panose="05000000000000000000" charset="0"/>
              <a:buChar char="Ø"/>
            </a:pPr>
            <a:r>
              <a:rPr lang="en-US" sz="2400">
                <a:latin typeface="Times New Roman" panose="02020603050405020304" pitchFamily="18" charset="0"/>
                <a:cs typeface="Times New Roman" panose="02020603050405020304" pitchFamily="18" charset="0"/>
              </a:rPr>
              <a:t>Bus Tracking System is about knowing the location of the Bus through GPS .</a:t>
            </a:r>
            <a:endParaRPr lang="en-US" sz="240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charset="0"/>
              <a:buChar char="Ø"/>
            </a:pPr>
            <a:r>
              <a:rPr lang="en-US" sz="2400">
                <a:latin typeface="Times New Roman" panose="02020603050405020304" pitchFamily="18" charset="0"/>
                <a:cs typeface="Times New Roman" panose="02020603050405020304" pitchFamily="18" charset="0"/>
              </a:rPr>
              <a:t>The vehicle tracking system uses the GPS module to get geographic coordinates at regular time intervals to user mobile .</a:t>
            </a:r>
            <a:endParaRPr lang="en-US" sz="240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charset="0"/>
              <a:buChar char="Ø"/>
            </a:pPr>
            <a:r>
              <a:rPr lang="en-US" sz="2400">
                <a:latin typeface="Times New Roman" panose="02020603050405020304" pitchFamily="18" charset="0"/>
                <a:cs typeface="Times New Roman" panose="02020603050405020304" pitchFamily="18" charset="0"/>
              </a:rPr>
              <a:t>In case of fire incidents and accidents then immediately notification reach to management they will take action .</a:t>
            </a:r>
            <a:endParaRPr lang="en-US" sz="2400">
              <a:latin typeface="Times New Roman" panose="02020603050405020304" pitchFamily="18" charset="0"/>
              <a:cs typeface="Times New Roman" panose="02020603050405020304" pitchFamily="18" charset="0"/>
            </a:endParaRPr>
          </a:p>
          <a:p>
            <a:pPr marL="285750" indent="-285750" algn="just">
              <a:lnSpc>
                <a:spcPct val="120000"/>
              </a:lnSpc>
              <a:buFont typeface="Wingdings" panose="05000000000000000000" charset="0"/>
              <a:buChar char="Ø"/>
            </a:pPr>
            <a:r>
              <a:rPr lang="en-US" sz="2400">
                <a:latin typeface="Times New Roman" panose="02020603050405020304" pitchFamily="18" charset="0"/>
                <a:cs typeface="Times New Roman" panose="02020603050405020304" pitchFamily="18" charset="0"/>
              </a:rPr>
              <a:t>It enables the students to find out the exact location of the buses so that they will not get late or will not arrive at the bus stop too early.</a:t>
            </a:r>
            <a:endParaRPr lang="en-US" sz="2400">
              <a:latin typeface="Times New Roman" panose="02020603050405020304" pitchFamily="18" charset="0"/>
              <a:cs typeface="Times New Roman" panose="02020603050405020304" pitchFamily="18" charset="0"/>
            </a:endParaRPr>
          </a:p>
          <a:p>
            <a:pPr indent="0" algn="just">
              <a:lnSpc>
                <a:spcPct val="120000"/>
              </a:lnSpc>
              <a:buFont typeface="Wingdings" panose="05000000000000000000" charset="0"/>
              <a:buNone/>
            </a:pPr>
            <a:endParaRPr lang="en-US" sz="240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sym typeface="+mn-ea"/>
              </a:rPr>
              <a:t>INTRODUCTION:</a:t>
            </a:r>
            <a:endParaRPr lang="en-US" dirty="0">
              <a:solidFill>
                <a:schemeClr val="tx2"/>
              </a:solidFill>
              <a:latin typeface="Times New Roman" panose="02020603050405020304" pitchFamily="18" charset="0"/>
              <a:cs typeface="Times New Roman" panose="02020603050405020304" pitchFamily="18" charset="0"/>
              <a:sym typeface="+mn-ea"/>
            </a:endParaRPr>
          </a:p>
        </p:txBody>
      </p:sp>
      <p:sp>
        <p:nvSpPr>
          <p:cNvPr id="3" name="Content Placeholder 2"/>
          <p:cNvSpPr>
            <a:spLocks noGrp="1"/>
          </p:cNvSpPr>
          <p:nvPr>
            <p:ph sz="half" idx="1"/>
          </p:nvPr>
        </p:nvSpPr>
        <p:spPr>
          <a:xfrm>
            <a:off x="609600" y="962660"/>
            <a:ext cx="10972800" cy="5168265"/>
          </a:xfrm>
        </p:spPr>
        <p:txBody>
          <a:bodyPr/>
          <a:lstStyle/>
          <a:p>
            <a:pPr marL="285750" indent="-285750" algn="just">
              <a:lnSpc>
                <a:spcPct val="120000"/>
              </a:lnSpc>
              <a:buFont typeface="Wingdings" panose="05000000000000000000" charset="0"/>
              <a:buChar char="Ø"/>
            </a:pPr>
            <a:r>
              <a:rPr lang="en-US" sz="2400">
                <a:latin typeface="Times New Roman" panose="02020603050405020304" pitchFamily="18" charset="0"/>
                <a:cs typeface="Times New Roman" panose="02020603050405020304" pitchFamily="18" charset="0"/>
                <a:sym typeface="+mn-ea"/>
              </a:rPr>
              <a:t>Nowadays, buses are used rapidly as a transportation system in the different organization, e.g., school, college, university, business firm, banks, etc. But, with the increase of population, vehicles are increasing day by day which is further leading to heavy traffic.</a:t>
            </a:r>
            <a:endParaRPr lang="en-US" sz="2400">
              <a:latin typeface="Times New Roman" panose="02020603050405020304" pitchFamily="18" charset="0"/>
              <a:cs typeface="Times New Roman" panose="02020603050405020304" pitchFamily="18" charset="0"/>
            </a:endParaRPr>
          </a:p>
          <a:p>
            <a:pPr algn="just">
              <a:lnSpc>
                <a:spcPct val="120000"/>
              </a:lnSpc>
              <a:buFont typeface="Wingdings" panose="05000000000000000000" charset="0"/>
              <a:buChar char="Ø"/>
            </a:pPr>
            <a:r>
              <a:rPr lang="en-US" sz="2400">
                <a:latin typeface="Times New Roman" panose="02020603050405020304" pitchFamily="18" charset="0"/>
                <a:cs typeface="Times New Roman" panose="02020603050405020304" pitchFamily="18" charset="0"/>
                <a:sym typeface="+mn-ea"/>
              </a:rPr>
              <a:t>In this introduction, we delve into the core components and objectives of the proposed system. Firstly, we explore the necessity for real-time bus tracking in enhancing passenger experience and operational efficiency. Secondly, we discuss the imperative for an accident detection system to swiftly respond to emergencies and ensure passenger safety. </a:t>
            </a:r>
            <a:endParaRPr lang="en-US" sz="240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a:p>
        </p:txBody>
      </p:sp>
      <p:sp>
        <p:nvSpPr>
          <p:cNvPr id="5" name="Slide Number Placeholder 4"/>
          <p:cNvSpPr>
            <a:spLocks noGrp="1"/>
          </p:cNvSpPr>
          <p:nvPr>
            <p:ph type="sldNum" sz="quarter" idx="12"/>
          </p:nvPr>
        </p:nvSpPr>
        <p:spPr/>
        <p:txBody>
          <a:bodyPr/>
          <a:lstStyle/>
          <a:p>
            <a:fld id="{02419A5B-523E-4416-BE98-FCD1B2819A30}" type="slidenum">
              <a:rPr lang="en-US" smtClean="0"/>
            </a:fld>
            <a:endParaRPr lang="en-US"/>
          </a:p>
        </p:txBody>
      </p:sp>
      <p:pic>
        <p:nvPicPr>
          <p:cNvPr id="12" name="Content Placeholder 11"/>
          <p:cNvPicPr>
            <a:picLocks noGrp="1" noChangeAspect="1"/>
          </p:cNvPicPr>
          <p:nvPr>
            <p:ph sz="half" idx="2"/>
          </p:nvPr>
        </p:nvPicPr>
        <p:blipFill>
          <a:blip r:embed="rId1" cstate="print"/>
          <a:stretch>
            <a:fillRect/>
          </a:stretch>
        </p:blipFill>
        <p:spPr>
          <a:xfrm>
            <a:off x="11151235" y="278130"/>
            <a:ext cx="835025" cy="83502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25240" y="6423025"/>
            <a:ext cx="4385310" cy="278130"/>
          </a:xfrm>
        </p:spPr>
        <p:txBody>
          <a:bodyPr/>
          <a:lstStyle/>
          <a:p>
            <a:r>
              <a:rPr lang="en-US" dirty="0">
                <a:latin typeface="Times New Roman" panose="02020603050405020304" pitchFamily="18" charset="0"/>
                <a:cs typeface="Times New Roman" panose="02020603050405020304" pitchFamily="18" charset="0"/>
                <a:sym typeface="+mn-ea"/>
              </a:rPr>
              <a:t>Real Time  Bus Tracking  and Accident Detection System </a:t>
            </a:r>
            <a:endParaRPr lang="en-US"/>
          </a:p>
          <a:p>
            <a:endParaRPr lang="en-US" dirty="0"/>
          </a:p>
        </p:txBody>
      </p:sp>
      <p:sp>
        <p:nvSpPr>
          <p:cNvPr id="6" name="Slide Number Placeholder 5"/>
          <p:cNvSpPr>
            <a:spLocks noGrp="1"/>
          </p:cNvSpPr>
          <p:nvPr>
            <p:ph type="sldNum" sz="quarter" idx="12"/>
          </p:nvPr>
        </p:nvSpPr>
        <p:spPr/>
        <p:txBody>
          <a:bodyPr/>
          <a:lstStyle/>
          <a:p>
            <a:fld id="{02419A5B-523E-4416-BE98-FCD1B2819A30}" type="slidenum">
              <a:rPr lang="en-US" smtClean="0"/>
            </a:fld>
            <a:endParaRPr lang="en-US"/>
          </a:p>
        </p:txBody>
      </p:sp>
      <p:pic>
        <p:nvPicPr>
          <p:cNvPr id="7" name="Picture 6"/>
          <p:cNvPicPr>
            <a:picLocks noChangeAspect="1"/>
          </p:cNvPicPr>
          <p:nvPr/>
        </p:nvPicPr>
        <p:blipFill>
          <a:blip r:embed="rId1" cstate="print"/>
          <a:stretch>
            <a:fillRect/>
          </a:stretch>
        </p:blipFill>
        <p:spPr>
          <a:xfrm>
            <a:off x="11081214" y="95080"/>
            <a:ext cx="1002371" cy="1002371"/>
          </a:xfrm>
          <a:prstGeom prst="rect">
            <a:avLst/>
          </a:prstGeom>
        </p:spPr>
      </p:pic>
      <p:sp>
        <p:nvSpPr>
          <p:cNvPr id="8" name="Text Box 7"/>
          <p:cNvSpPr txBox="1"/>
          <p:nvPr/>
        </p:nvSpPr>
        <p:spPr>
          <a:xfrm>
            <a:off x="626745" y="346710"/>
            <a:ext cx="10163175" cy="751205"/>
          </a:xfrm>
          <a:prstGeom prst="rect">
            <a:avLst/>
          </a:prstGeom>
          <a:noFill/>
        </p:spPr>
        <p:txBody>
          <a:bodyPr wrap="square" rtlCol="0">
            <a:noAutofit/>
          </a:bodyPr>
          <a:lstStyle/>
          <a:p>
            <a:r>
              <a:rPr lang="en-US" sz="4000" dirty="0">
                <a:solidFill>
                  <a:schemeClr val="tx2"/>
                </a:solidFill>
                <a:latin typeface="Times New Roman" panose="02020603050405020304" pitchFamily="18" charset="0"/>
                <a:cs typeface="Times New Roman" panose="02020603050405020304" pitchFamily="18" charset="0"/>
                <a:sym typeface="+mn-ea"/>
              </a:rPr>
              <a:t>LITERATURE SURVEY 1:</a:t>
            </a:r>
            <a:br>
              <a:rPr lang="en-US" dirty="0">
                <a:solidFill>
                  <a:schemeClr val="tx2"/>
                </a:solidFill>
                <a:sym typeface="+mn-ea"/>
              </a:rPr>
            </a:br>
            <a:endParaRPr lang="en-US" dirty="0">
              <a:solidFill>
                <a:schemeClr val="tx2"/>
              </a:solidFill>
              <a:sym typeface="+mn-ea"/>
            </a:endParaRPr>
          </a:p>
        </p:txBody>
      </p:sp>
      <p:sp>
        <p:nvSpPr>
          <p:cNvPr id="2" name="Text Box 1"/>
          <p:cNvSpPr txBox="1"/>
          <p:nvPr/>
        </p:nvSpPr>
        <p:spPr>
          <a:xfrm>
            <a:off x="627380" y="922655"/>
            <a:ext cx="11280140" cy="3826510"/>
          </a:xfrm>
          <a:prstGeom prst="rect">
            <a:avLst/>
          </a:prstGeom>
          <a:noFill/>
        </p:spPr>
        <p:txBody>
          <a:bodyPr wrap="square" rtlCol="0">
            <a:noAutofit/>
          </a:bodyPr>
          <a:lstStyle/>
          <a:p>
            <a:pPr marL="342900" indent="-342900" algn="just">
              <a:lnSpc>
                <a:spcPct val="120000"/>
              </a:lnSpc>
              <a:buFont typeface="Wingdings" panose="05000000000000000000" charset="0"/>
              <a:buChar char="v"/>
            </a:pPr>
            <a:r>
              <a:rPr lang="en-US" sz="2400" b="1">
                <a:latin typeface="Times New Roman" panose="02020603050405020304" pitchFamily="18" charset="0"/>
                <a:cs typeface="Times New Roman" panose="02020603050405020304" pitchFamily="18" charset="0"/>
              </a:rPr>
              <a:t>Title</a:t>
            </a:r>
            <a:r>
              <a:rPr lang="en-US" sz="2400">
                <a:latin typeface="Times New Roman" panose="02020603050405020304" pitchFamily="18" charset="0"/>
                <a:cs typeface="Times New Roman" panose="02020603050405020304" pitchFamily="18" charset="0"/>
              </a:rPr>
              <a:t>:A Real-Time GPRS Vehicle Tracking System Displayed on a Google-Map-Based Website(2011).</a:t>
            </a:r>
            <a:endParaRPr lang="en-US" sz="2400">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charset="0"/>
              <a:buChar char="v"/>
            </a:pPr>
            <a:r>
              <a:rPr lang="en-US" sz="2400" b="1">
                <a:latin typeface="Times New Roman" panose="02020603050405020304" pitchFamily="18" charset="0"/>
                <a:cs typeface="Times New Roman" panose="02020603050405020304" pitchFamily="18" charset="0"/>
              </a:rPr>
              <a:t>Author</a:t>
            </a:r>
            <a:r>
              <a:rPr lang="en-US" sz="2400">
                <a:latin typeface="Times New Roman" panose="02020603050405020304" pitchFamily="18" charset="0"/>
                <a:cs typeface="Times New Roman" panose="02020603050405020304" pitchFamily="18" charset="0"/>
              </a:rPr>
              <a:t>:Prawat Chaiprapa, Supaporn Kiattisin and Adisorn Leelasantitham.</a:t>
            </a:r>
            <a:endParaRPr lang="en-US" sz="2400">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This paper uses GPRS Module for tracking the vehicle and sending the data to Website.</a:t>
            </a:r>
            <a:endParaRPr lang="en-US" sz="2400">
              <a:latin typeface="Times New Roman" panose="02020603050405020304" pitchFamily="18" charset="0"/>
              <a:cs typeface="Times New Roman" panose="02020603050405020304" pitchFamily="18" charset="0"/>
              <a:sym typeface="+mn-ea"/>
            </a:endParaRPr>
          </a:p>
          <a:p>
            <a:pPr marL="342900" indent="-342900" algn="just">
              <a:lnSpc>
                <a:spcPct val="12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This paper proposes a real-time vehicle tracking system using a global positioning system (GPS) technology module to receive the location of the vehicle.</a:t>
            </a:r>
            <a:endParaRPr lang="en-US" sz="2400">
              <a:latin typeface="Times New Roman" panose="02020603050405020304" pitchFamily="18" charset="0"/>
              <a:cs typeface="Times New Roman" panose="02020603050405020304" pitchFamily="18" charset="0"/>
              <a:sym typeface="+mn-ea"/>
            </a:endParaRPr>
          </a:p>
          <a:p>
            <a:pPr marL="342900" indent="-342900" algn="just">
              <a:lnSpc>
                <a:spcPct val="12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PHP and AJAX language will be developed for the Google Map .</a:t>
            </a:r>
            <a:endParaRPr lang="en-US" sz="2400">
              <a:latin typeface="Times New Roman" panose="02020603050405020304" pitchFamily="18" charset="0"/>
              <a:cs typeface="Times New Roman" panose="02020603050405020304" pitchFamily="18" charset="0"/>
              <a:sym typeface="+mn-ea"/>
            </a:endParaRPr>
          </a:p>
          <a:p>
            <a:pPr marL="342900" indent="-342900" algn="just">
              <a:lnSpc>
                <a:spcPct val="120000"/>
              </a:lnSpc>
              <a:buFont typeface="Wingdings" panose="05000000000000000000" charset="0"/>
              <a:buChar char="v"/>
            </a:pPr>
            <a:r>
              <a:rPr lang="en-US" sz="2400" b="1">
                <a:latin typeface="Times New Roman" panose="02020603050405020304" pitchFamily="18" charset="0"/>
                <a:cs typeface="Times New Roman" panose="02020603050405020304" pitchFamily="18" charset="0"/>
                <a:sym typeface="+mn-ea"/>
              </a:rPr>
              <a:t>Drawbacks:</a:t>
            </a:r>
            <a:endParaRPr lang="en-US" sz="2400" b="1">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The small error for tracking vehicles is at approximately 5 meters in the wrong location due to the limitation of hardware.</a:t>
            </a:r>
            <a:endParaRPr lang="en-US" sz="2400">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 Here PHP &amp; AJAX are both old technologies.So present online compilers are not supporting to these technologies.</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8130"/>
            <a:ext cx="10972800" cy="742950"/>
          </a:xfrm>
        </p:spPr>
        <p:txBody>
          <a:bodyPr/>
          <a:lstStyle/>
          <a:p>
            <a:pPr marL="0" indent="0">
              <a:buFont typeface="Wingdings" panose="05000000000000000000" charset="0"/>
              <a:buNone/>
            </a:pPr>
            <a:r>
              <a:rPr lang="en-US" dirty="0">
                <a:solidFill>
                  <a:schemeClr val="tx2"/>
                </a:solidFill>
                <a:latin typeface="Times New Roman" panose="02020603050405020304" pitchFamily="18" charset="0"/>
                <a:cs typeface="Times New Roman" panose="02020603050405020304" pitchFamily="18" charset="0"/>
                <a:sym typeface="+mn-ea"/>
              </a:rPr>
              <a:t>LITERATURE SURVEY 2:</a:t>
            </a:r>
            <a:br>
              <a:rPr lang="en-US" dirty="0">
                <a:solidFill>
                  <a:schemeClr val="tx2"/>
                </a:solidFill>
                <a:sym typeface="+mn-ea"/>
              </a:rPr>
            </a:br>
            <a:r>
              <a:rPr lang="en-US" dirty="0">
                <a:solidFill>
                  <a:schemeClr val="accent2">
                    <a:lumMod val="50000"/>
                  </a:schemeClr>
                </a:solidFill>
                <a:sym typeface="+mn-ea"/>
              </a:rPr>
              <a:t>         </a:t>
            </a:r>
            <a:br>
              <a:rPr lang="en-US" dirty="0">
                <a:solidFill>
                  <a:schemeClr val="accent2">
                    <a:lumMod val="50000"/>
                  </a:schemeClr>
                </a:solidFill>
                <a:sym typeface="+mn-ea"/>
              </a:rPr>
            </a:br>
            <a:r>
              <a:rPr lang="en-US" dirty="0">
                <a:solidFill>
                  <a:schemeClr val="accent2">
                    <a:lumMod val="50000"/>
                  </a:schemeClr>
                </a:solidFill>
                <a:sym typeface="+mn-ea"/>
              </a:rPr>
              <a:t>   </a:t>
            </a:r>
            <a:r>
              <a:rPr lang="en-US" sz="1800" dirty="0">
                <a:solidFill>
                  <a:schemeClr val="accent2">
                    <a:lumMod val="50000"/>
                  </a:schemeClr>
                </a:solidFill>
                <a:latin typeface="Times New Roman" panose="02020603050405020304" pitchFamily="18" charset="0"/>
                <a:cs typeface="Times New Roman" panose="02020603050405020304" pitchFamily="18" charset="0"/>
                <a:sym typeface="+mn-ea"/>
              </a:rPr>
              <a:t>  </a:t>
            </a:r>
            <a:br>
              <a:rPr lang="en-US" sz="1800" dirty="0">
                <a:solidFill>
                  <a:schemeClr val="accent2">
                    <a:lumMod val="50000"/>
                  </a:schemeClr>
                </a:solidFill>
                <a:latin typeface="Times New Roman" panose="02020603050405020304" pitchFamily="18" charset="0"/>
                <a:cs typeface="Times New Roman" panose="02020603050405020304" pitchFamily="18" charset="0"/>
                <a:sym typeface="+mn-ea"/>
              </a:rPr>
            </a:br>
            <a:r>
              <a:rPr lang="en-US" sz="1800" dirty="0">
                <a:solidFill>
                  <a:schemeClr val="accent2">
                    <a:lumMod val="50000"/>
                  </a:schemeClr>
                </a:solidFill>
                <a:sym typeface="+mn-ea"/>
              </a:rPr>
              <a:t>                                                  </a:t>
            </a:r>
            <a:endParaRPr lang="en-US" sz="1800" dirty="0">
              <a:solidFill>
                <a:schemeClr val="accent2">
                  <a:lumMod val="50000"/>
                </a:schemeClr>
              </a:solidFill>
              <a:latin typeface="Times New Roman" panose="02020603050405020304" pitchFamily="18" charset="0"/>
              <a:cs typeface="Times New Roman" panose="02020603050405020304" pitchFamily="18" charset="0"/>
              <a:sym typeface="+mn-ea"/>
            </a:endParaRPr>
          </a:p>
        </p:txBody>
      </p:sp>
      <p:sp>
        <p:nvSpPr>
          <p:cNvPr id="4" name="Footer Placeholder 3"/>
          <p:cNvSpPr>
            <a:spLocks noGrp="1"/>
          </p:cNvSpPr>
          <p:nvPr>
            <p:ph type="ftr" sz="quarter" idx="11"/>
          </p:nvPr>
        </p:nvSpPr>
        <p:spPr/>
        <p:txBody>
          <a:bodyPr/>
          <a:lstStyle/>
          <a:p>
            <a:r>
              <a:rPr lang="en-US">
                <a:sym typeface="+mn-ea"/>
              </a:rPr>
              <a:t>Real Time BusTracking and Accident detection System</a:t>
            </a:r>
            <a:endParaRPr lang="en-US"/>
          </a:p>
          <a:p>
            <a:endParaRPr lang="en-US"/>
          </a:p>
        </p:txBody>
      </p:sp>
      <p:sp>
        <p:nvSpPr>
          <p:cNvPr id="5" name="Slide Number Placeholder 4"/>
          <p:cNvSpPr>
            <a:spLocks noGrp="1"/>
          </p:cNvSpPr>
          <p:nvPr>
            <p:ph type="sldNum" sz="quarter" idx="12"/>
          </p:nvPr>
        </p:nvSpPr>
        <p:spPr/>
        <p:txBody>
          <a:bodyPr/>
          <a:lstStyle/>
          <a:p>
            <a:fld id="{02419A5B-523E-4416-BE98-FCD1B2819A30}" type="slidenum">
              <a:rPr lang="en-US" smtClean="0"/>
            </a:fld>
            <a:endParaRPr lang="en-US"/>
          </a:p>
        </p:txBody>
      </p:sp>
      <p:sp>
        <p:nvSpPr>
          <p:cNvPr id="6" name="Text Box 5"/>
          <p:cNvSpPr txBox="1"/>
          <p:nvPr/>
        </p:nvSpPr>
        <p:spPr>
          <a:xfrm>
            <a:off x="609600" y="1021080"/>
            <a:ext cx="10973435" cy="4761230"/>
          </a:xfrm>
          <a:prstGeom prst="rect">
            <a:avLst/>
          </a:prstGeom>
          <a:noFill/>
        </p:spPr>
        <p:txBody>
          <a:bodyPr wrap="square" rtlCol="0">
            <a:noAutofit/>
          </a:bodyPr>
          <a:lstStyle/>
          <a:p>
            <a:pPr marL="342900" indent="-342900" algn="just">
              <a:lnSpc>
                <a:spcPct val="110000"/>
              </a:lnSpc>
              <a:buFont typeface="Wingdings" panose="05000000000000000000" charset="0"/>
              <a:buChar char="v"/>
            </a:pPr>
            <a:r>
              <a:rPr lang="en-US" sz="2400" b="1">
                <a:latin typeface="Times New Roman" panose="02020603050405020304" pitchFamily="18" charset="0"/>
                <a:cs typeface="Times New Roman" panose="02020603050405020304" pitchFamily="18" charset="0"/>
              </a:rPr>
              <a:t>Title</a:t>
            </a:r>
            <a:r>
              <a:rPr lang="en-US" sz="2400">
                <a:latin typeface="Times New Roman" panose="02020603050405020304" pitchFamily="18" charset="0"/>
                <a:cs typeface="Times New Roman" panose="02020603050405020304" pitchFamily="18" charset="0"/>
              </a:rPr>
              <a:t>:How Long to Wait?: Predicting Bus Arrival Time with Mobile Phone based Participatory Sensing(June 2014).</a:t>
            </a:r>
            <a:endParaRPr lang="en-US" sz="2400">
              <a:latin typeface="Times New Roman" panose="02020603050405020304" pitchFamily="18" charset="0"/>
              <a:cs typeface="Times New Roman" panose="02020603050405020304" pitchFamily="18" charset="0"/>
            </a:endParaRPr>
          </a:p>
          <a:p>
            <a:pPr marL="342900" indent="-342900" algn="just">
              <a:lnSpc>
                <a:spcPct val="110000"/>
              </a:lnSpc>
              <a:buFont typeface="Wingdings" panose="05000000000000000000" charset="0"/>
              <a:buChar char="v"/>
            </a:pPr>
            <a:r>
              <a:rPr lang="en-US" sz="2400" b="1" dirty="0">
                <a:solidFill>
                  <a:schemeClr val="accent2">
                    <a:lumMod val="50000"/>
                  </a:schemeClr>
                </a:solidFill>
                <a:latin typeface="Times New Roman" panose="02020603050405020304" pitchFamily="18" charset="0"/>
                <a:cs typeface="Times New Roman" panose="02020603050405020304" pitchFamily="18" charset="0"/>
                <a:sym typeface="+mn-ea"/>
              </a:rPr>
              <a:t>Author: </a:t>
            </a:r>
            <a:r>
              <a:rPr lang="en-US" sz="2400" dirty="0">
                <a:solidFill>
                  <a:schemeClr val="accent2">
                    <a:lumMod val="50000"/>
                  </a:schemeClr>
                </a:solidFill>
                <a:latin typeface="Times New Roman" panose="02020603050405020304" pitchFamily="18" charset="0"/>
                <a:cs typeface="Times New Roman" panose="02020603050405020304" pitchFamily="18" charset="0"/>
                <a:sym typeface="+mn-ea"/>
              </a:rPr>
              <a:t>P. Zhou, Y. Zheng, and M. Li.</a:t>
            </a:r>
            <a:endParaRPr lang="en-US" sz="2400" dirty="0">
              <a:solidFill>
                <a:schemeClr val="accent2">
                  <a:lumMod val="50000"/>
                </a:schemeClr>
              </a:solidFill>
              <a:latin typeface="Times New Roman" panose="02020603050405020304" pitchFamily="18" charset="0"/>
              <a:cs typeface="Times New Roman" panose="02020603050405020304" pitchFamily="18" charset="0"/>
              <a:sym typeface="+mn-ea"/>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In this paper,the bus arrival time prediction system based on Crowd participatory sensing.</a:t>
            </a:r>
            <a:endParaRPr lang="en-US" sz="2400">
              <a:latin typeface="Times New Roman" panose="02020603050405020304" pitchFamily="18" charset="0"/>
              <a:cs typeface="Times New Roman" panose="02020603050405020304" pitchFamily="18" charset="0"/>
              <a:sym typeface="+mn-ea"/>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Crowd participatory sensing refers to when a large group of people actively contribute data or information to a sensing system. </a:t>
            </a:r>
            <a:endParaRPr lang="en-US" sz="2400">
              <a:latin typeface="Times New Roman" panose="02020603050405020304" pitchFamily="18" charset="0"/>
              <a:cs typeface="Times New Roman" panose="02020603050405020304" pitchFamily="18" charset="0"/>
              <a:sym typeface="+mn-ea"/>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It's like a collective effort to gather and share data for various purposes.</a:t>
            </a:r>
            <a:endParaRPr lang="en-US" sz="2400">
              <a:latin typeface="Times New Roman" panose="02020603050405020304" pitchFamily="18" charset="0"/>
              <a:cs typeface="Times New Roman" panose="02020603050405020304" pitchFamily="18" charset="0"/>
              <a:sym typeface="+mn-ea"/>
            </a:endParaRPr>
          </a:p>
          <a:p>
            <a:pPr marL="342900" indent="-342900" algn="just">
              <a:lnSpc>
                <a:spcPct val="110000"/>
              </a:lnSpc>
              <a:buFont typeface="Wingdings" panose="05000000000000000000" charset="0"/>
              <a:buChar char="v"/>
            </a:pPr>
            <a:r>
              <a:rPr lang="en-US" sz="2400" b="1">
                <a:latin typeface="Times New Roman" panose="02020603050405020304" pitchFamily="18" charset="0"/>
                <a:cs typeface="Times New Roman" panose="02020603050405020304" pitchFamily="18" charset="0"/>
                <a:sym typeface="+mn-ea"/>
              </a:rPr>
              <a:t>Drawback:</a:t>
            </a:r>
            <a:endParaRPr lang="en-US" sz="2400" b="1">
              <a:latin typeface="Times New Roman" panose="02020603050405020304" pitchFamily="18" charset="0"/>
              <a:cs typeface="Times New Roman" panose="02020603050405020304" pitchFamily="18" charset="0"/>
              <a:sym typeface="+mn-ea"/>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Sometimes there is no reliability of the collected data.</a:t>
            </a:r>
            <a:endParaRPr lang="en-US" sz="2400">
              <a:latin typeface="Times New Roman" panose="02020603050405020304" pitchFamily="18" charset="0"/>
              <a:cs typeface="Times New Roman" panose="02020603050405020304" pitchFamily="18" charset="0"/>
              <a:sym typeface="+mn-ea"/>
            </a:endParaRPr>
          </a:p>
          <a:p>
            <a:pPr marL="342900" indent="-342900" algn="just">
              <a:lnSpc>
                <a:spcPct val="110000"/>
              </a:lnSpc>
              <a:buFont typeface="Wingdings" panose="05000000000000000000" charset="0"/>
              <a:buChar char="v"/>
            </a:pPr>
            <a:r>
              <a:rPr lang="en-US" sz="2400">
                <a:latin typeface="Times New Roman" panose="02020603050405020304" pitchFamily="18" charset="0"/>
                <a:cs typeface="Times New Roman" panose="02020603050405020304" pitchFamily="18" charset="0"/>
                <a:sym typeface="+mn-ea"/>
              </a:rPr>
              <a:t>Sometimes, people may lose interest to actively contribute data over time. </a:t>
            </a:r>
            <a:endParaRPr lang="en-US" sz="2400">
              <a:latin typeface="Times New Roman" panose="02020603050405020304" pitchFamily="18" charset="0"/>
              <a:cs typeface="Times New Roman" panose="02020603050405020304" pitchFamily="18" charset="0"/>
              <a:sym typeface="+mn-ea"/>
            </a:endParaRPr>
          </a:p>
          <a:p>
            <a:pPr marL="342900" indent="-342900" algn="just">
              <a:buFont typeface="Wingdings" panose="05000000000000000000" charset="0"/>
              <a:buChar char="v"/>
            </a:pPr>
            <a:endParaRPr lang="en-US" sz="2400">
              <a:latin typeface="Times New Roman" panose="02020603050405020304" pitchFamily="18" charset="0"/>
              <a:cs typeface="Times New Roman" panose="02020603050405020304" pitchFamily="18" charset="0"/>
              <a:sym typeface="+mn-ea"/>
            </a:endParaRPr>
          </a:p>
          <a:p>
            <a:pPr indent="0" algn="just">
              <a:buFont typeface="Wingdings" panose="05000000000000000000" charset="0"/>
              <a:buNone/>
            </a:pPr>
            <a:endParaRPr lang="en-US" sz="2400">
              <a:latin typeface="Times New Roman" panose="02020603050405020304" pitchFamily="18" charset="0"/>
              <a:cs typeface="Times New Roman" panose="02020603050405020304" pitchFamily="18" charset="0"/>
              <a:sym typeface="+mn-ea"/>
            </a:endParaRPr>
          </a:p>
          <a:p>
            <a:pPr marL="342900" indent="-342900" algn="just">
              <a:buFont typeface="Wingdings" panose="05000000000000000000" charset="0"/>
              <a:buChar char="v"/>
            </a:pPr>
            <a:endParaRPr lang="en-US" sz="2400">
              <a:latin typeface="Times New Roman" panose="02020603050405020304" pitchFamily="18" charset="0"/>
              <a:cs typeface="Times New Roman" panose="02020603050405020304" pitchFamily="18" charset="0"/>
            </a:endParaRPr>
          </a:p>
        </p:txBody>
      </p:sp>
      <p:pic>
        <p:nvPicPr>
          <p:cNvPr id="12" name="Content Placeholder 11"/>
          <p:cNvPicPr>
            <a:picLocks noGrp="1" noChangeAspect="1"/>
          </p:cNvPicPr>
          <p:nvPr>
            <p:ph idx="1"/>
          </p:nvPr>
        </p:nvPicPr>
        <p:blipFill>
          <a:blip r:embed="rId1" cstate="print"/>
          <a:stretch>
            <a:fillRect/>
          </a:stretch>
        </p:blipFill>
        <p:spPr>
          <a:xfrm>
            <a:off x="11236325" y="278130"/>
            <a:ext cx="835025" cy="835025"/>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sym typeface="+mn-ea"/>
              </a:rPr>
              <a:t>LITERATURE SURVEY 3:</a:t>
            </a:r>
            <a:br>
              <a:rPr lang="en-US" dirty="0">
                <a:solidFill>
                  <a:schemeClr val="tx2"/>
                </a:solidFill>
                <a:sym typeface="+mn-ea"/>
              </a:rPr>
            </a:br>
            <a:endParaRPr lang="en-US" dirty="0">
              <a:solidFill>
                <a:schemeClr val="tx2"/>
              </a:solidFill>
              <a:sym typeface="+mn-ea"/>
            </a:endParaRPr>
          </a:p>
        </p:txBody>
      </p:sp>
      <p:sp>
        <p:nvSpPr>
          <p:cNvPr id="4" name="Footer Placeholder 3"/>
          <p:cNvSpPr>
            <a:spLocks noGrp="1"/>
          </p:cNvSpPr>
          <p:nvPr>
            <p:ph type="ftr" sz="quarter" idx="11"/>
          </p:nvPr>
        </p:nvSpPr>
        <p:spPr/>
        <p:txBody>
          <a:bodyPr/>
          <a:lstStyle/>
          <a:p>
            <a:r>
              <a:rPr lang="en-US">
                <a:sym typeface="+mn-ea"/>
              </a:rPr>
              <a:t>Real Time BusTracking and Accident detection System</a:t>
            </a:r>
            <a:endParaRPr lang="en-US"/>
          </a:p>
          <a:p>
            <a:endParaRPr lang="en-US"/>
          </a:p>
        </p:txBody>
      </p:sp>
      <p:sp>
        <p:nvSpPr>
          <p:cNvPr id="5" name="Slide Number Placeholder 4"/>
          <p:cNvSpPr>
            <a:spLocks noGrp="1"/>
          </p:cNvSpPr>
          <p:nvPr>
            <p:ph type="sldNum" sz="quarter" idx="12"/>
          </p:nvPr>
        </p:nvSpPr>
        <p:spPr/>
        <p:txBody>
          <a:bodyPr/>
          <a:lstStyle/>
          <a:p>
            <a:fld id="{02419A5B-523E-4416-BE98-FCD1B2819A30}" type="slidenum">
              <a:rPr lang="en-US" smtClean="0"/>
            </a:fld>
            <a:endParaRPr lang="en-US"/>
          </a:p>
        </p:txBody>
      </p:sp>
      <p:sp>
        <p:nvSpPr>
          <p:cNvPr id="6" name="Text Box 5"/>
          <p:cNvSpPr txBox="1"/>
          <p:nvPr/>
        </p:nvSpPr>
        <p:spPr>
          <a:xfrm>
            <a:off x="4925695" y="3048000"/>
            <a:ext cx="4064000" cy="368300"/>
          </a:xfrm>
          <a:prstGeom prst="rect">
            <a:avLst/>
          </a:prstGeom>
          <a:noFill/>
        </p:spPr>
        <p:txBody>
          <a:bodyPr wrap="square" rtlCol="0">
            <a:spAutoFit/>
          </a:bodyPr>
          <a:lstStyle/>
          <a:p>
            <a:endParaRPr lang="en-US"/>
          </a:p>
        </p:txBody>
      </p:sp>
      <p:sp>
        <p:nvSpPr>
          <p:cNvPr id="7" name="Text Box 6"/>
          <p:cNvSpPr txBox="1"/>
          <p:nvPr/>
        </p:nvSpPr>
        <p:spPr>
          <a:xfrm>
            <a:off x="537845" y="922655"/>
            <a:ext cx="11152505" cy="5321935"/>
          </a:xfrm>
          <a:prstGeom prst="rect">
            <a:avLst/>
          </a:prstGeom>
          <a:noFill/>
        </p:spPr>
        <p:txBody>
          <a:bodyPr wrap="square" rtlCol="0">
            <a:noAutofit/>
          </a:bodyPr>
          <a:lstStyle/>
          <a:p>
            <a:pPr marL="342900" indent="-342900">
              <a:lnSpc>
                <a:spcPct val="110000"/>
              </a:lnSpc>
              <a:buFont typeface="Wingdings" panose="05000000000000000000" charset="0"/>
              <a:buChar char="v"/>
            </a:pPr>
            <a:r>
              <a:rPr lang="en-US" sz="2400" b="1">
                <a:latin typeface="Times New Roman" panose="02020603050405020304" pitchFamily="18" charset="0"/>
                <a:cs typeface="Times New Roman" panose="02020603050405020304" pitchFamily="18" charset="0"/>
              </a:rPr>
              <a:t>Title</a:t>
            </a:r>
            <a:r>
              <a:rPr lang="en-US" sz="2800">
                <a:latin typeface="Times New Roman" panose="02020603050405020304" pitchFamily="18" charset="0"/>
                <a:cs typeface="Times New Roman" panose="02020603050405020304" pitchFamily="18" charset="0"/>
              </a:rPr>
              <a:t>:</a:t>
            </a:r>
            <a:r>
              <a:rPr lang="en-US" sz="2400">
                <a:latin typeface="Times New Roman" panose="02020603050405020304" pitchFamily="18" charset="0"/>
                <a:cs typeface="Times New Roman" panose="02020603050405020304" pitchFamily="18" charset="0"/>
              </a:rPr>
              <a:t>Low-Cost Campus Bus Tracker using WiFi Access Points.</a:t>
            </a:r>
            <a:endParaRPr lang="en-US" sz="2400">
              <a:latin typeface="Times New Roman" panose="02020603050405020304" pitchFamily="18" charset="0"/>
              <a:cs typeface="Times New Roman" panose="02020603050405020304" pitchFamily="18" charset="0"/>
            </a:endParaRPr>
          </a:p>
          <a:p>
            <a:pPr marL="342900" indent="-342900">
              <a:lnSpc>
                <a:spcPct val="110000"/>
              </a:lnSpc>
              <a:buFont typeface="Wingdings" panose="05000000000000000000" charset="0"/>
              <a:buChar char="v"/>
            </a:pPr>
            <a:r>
              <a:rPr lang="en-US" sz="2400" b="1">
                <a:latin typeface="Times New Roman" panose="02020603050405020304" pitchFamily="18" charset="0"/>
                <a:cs typeface="Times New Roman" panose="02020603050405020304" pitchFamily="18" charset="0"/>
                <a:sym typeface="+mn-ea"/>
              </a:rPr>
              <a:t>Author</a:t>
            </a:r>
            <a:r>
              <a:rPr lang="en-US" sz="2400">
                <a:latin typeface="Times New Roman" panose="02020603050405020304" pitchFamily="18" charset="0"/>
                <a:cs typeface="Times New Roman" panose="02020603050405020304" pitchFamily="18" charset="0"/>
                <a:sym typeface="+mn-ea"/>
              </a:rPr>
              <a:t>:KuanYew Tan, and KokSheik Wong( May 2016).</a:t>
            </a:r>
            <a:endParaRPr lang="en-US" sz="2400">
              <a:latin typeface="Times New Roman" panose="02020603050405020304" pitchFamily="18" charset="0"/>
              <a:cs typeface="Times New Roman" panose="02020603050405020304" pitchFamily="18" charset="0"/>
              <a:sym typeface="+mn-ea"/>
            </a:endParaRPr>
          </a:p>
          <a:p>
            <a:pPr marL="342900" indent="-342900">
              <a:lnSpc>
                <a:spcPct val="110000"/>
              </a:lnSpc>
              <a:buFont typeface="Wingdings" panose="05000000000000000000" charset="0"/>
              <a:buChar char="v"/>
            </a:pPr>
            <a:r>
              <a:rPr lang="en-US" sz="2400" dirty="0" err="1">
                <a:latin typeface="Times New Roman" panose="02020603050405020304" pitchFamily="18" charset="0"/>
                <a:cs typeface="Times New Roman" panose="02020603050405020304" pitchFamily="18" charset="0"/>
                <a:sym typeface="+mn-ea"/>
              </a:rPr>
              <a:t>WiFi</a:t>
            </a:r>
            <a:r>
              <a:rPr lang="en-US" sz="2400" dirty="0">
                <a:latin typeface="Times New Roman" panose="02020603050405020304" pitchFamily="18" charset="0"/>
                <a:cs typeface="Times New Roman" panose="02020603050405020304" pitchFamily="18" charset="0"/>
                <a:sym typeface="+mn-ea"/>
              </a:rPr>
              <a:t> internet access point can be found almost everywhere nowadays. While location data from GPS enables successful fleet management, the WLAN infrastructure has been also deployed to track objects.</a:t>
            </a:r>
            <a:endParaRPr lang="en-US" sz="2400" dirty="0">
              <a:latin typeface="Times New Roman" panose="02020603050405020304" pitchFamily="18" charset="0"/>
              <a:cs typeface="Times New Roman" panose="02020603050405020304" pitchFamily="18" charset="0"/>
              <a:sym typeface="+mn-ea"/>
            </a:endParaRPr>
          </a:p>
          <a:p>
            <a:pPr marL="342900" indent="-342900">
              <a:lnSpc>
                <a:spcPct val="110000"/>
              </a:lnSpc>
              <a:buFont typeface="Wingdings" panose="05000000000000000000" charset="0"/>
              <a:buChar char="v"/>
            </a:pPr>
            <a:r>
              <a:rPr lang="en-US" sz="2400" dirty="0">
                <a:latin typeface="Times New Roman" panose="02020603050405020304" pitchFamily="18" charset="0"/>
                <a:cs typeface="Times New Roman" panose="02020603050405020304" pitchFamily="18" charset="0"/>
                <a:sym typeface="+mn-ea"/>
              </a:rPr>
              <a:t>Proximity which estimates the location of an object when it is approaching a known location</a:t>
            </a:r>
            <a:endParaRPr lang="en-US" sz="2400" dirty="0">
              <a:latin typeface="Times New Roman" panose="02020603050405020304" pitchFamily="18" charset="0"/>
              <a:cs typeface="Times New Roman" panose="02020603050405020304" pitchFamily="18" charset="0"/>
              <a:sym typeface="+mn-ea"/>
            </a:endParaRPr>
          </a:p>
          <a:p>
            <a:pPr marL="342900" indent="-342900">
              <a:lnSpc>
                <a:spcPct val="110000"/>
              </a:lnSpc>
              <a:buFont typeface="Wingdings" panose="05000000000000000000" charset="0"/>
              <a:buChar char="v"/>
            </a:pPr>
            <a:r>
              <a:rPr lang="en-US" sz="2400" dirty="0">
                <a:latin typeface="Times New Roman" panose="02020603050405020304" pitchFamily="18" charset="0"/>
                <a:cs typeface="Times New Roman" panose="02020603050405020304" pitchFamily="18" charset="0"/>
                <a:sym typeface="+mn-ea"/>
              </a:rPr>
              <a:t>Scene analysis which is an image processing based method to compare the current scene to the collected information in an existing database of scene images tagged with location information.</a:t>
            </a:r>
            <a:endParaRPr lang="en-US" sz="2400">
              <a:latin typeface="Times New Roman" panose="02020603050405020304" pitchFamily="18" charset="0"/>
              <a:cs typeface="Times New Roman" panose="02020603050405020304" pitchFamily="18" charset="0"/>
              <a:sym typeface="+mn-ea"/>
            </a:endParaRPr>
          </a:p>
          <a:p>
            <a:pPr marL="342900" indent="-342900">
              <a:lnSpc>
                <a:spcPct val="110000"/>
              </a:lnSpc>
              <a:buFont typeface="Wingdings" panose="05000000000000000000" charset="0"/>
              <a:buChar char="v"/>
            </a:pPr>
            <a:r>
              <a:rPr lang="en-US" sz="2400" b="1">
                <a:latin typeface="Times New Roman" panose="02020603050405020304" pitchFamily="18" charset="0"/>
                <a:cs typeface="Times New Roman" panose="02020603050405020304" pitchFamily="18" charset="0"/>
                <a:sym typeface="+mn-ea"/>
              </a:rPr>
              <a:t>Drawback:</a:t>
            </a:r>
            <a:r>
              <a:rPr lang="en-US" sz="2400">
                <a:latin typeface="Times New Roman" panose="02020603050405020304" pitchFamily="18" charset="0"/>
                <a:cs typeface="Times New Roman" panose="02020603050405020304" pitchFamily="18" charset="0"/>
                <a:sym typeface="+mn-ea"/>
              </a:rPr>
              <a:t>There is no GPS &amp; GSM modules for tracking location of bus and sharing the longitudes &amp; latitutes to users mobile. </a:t>
            </a:r>
            <a:endParaRPr lang="en-US" sz="2400">
              <a:latin typeface="Times New Roman" panose="02020603050405020304" pitchFamily="18" charset="0"/>
              <a:cs typeface="Times New Roman" panose="02020603050405020304" pitchFamily="18" charset="0"/>
            </a:endParaRPr>
          </a:p>
          <a:p>
            <a:pPr marL="457200" indent="-457200">
              <a:lnSpc>
                <a:spcPct val="110000"/>
              </a:lnSpc>
              <a:buFont typeface="Wingdings" panose="05000000000000000000" charset="0"/>
              <a:buChar char="v"/>
            </a:pPr>
            <a:r>
              <a:rPr lang="en-US" sz="2400" dirty="0">
                <a:latin typeface="Times New Roman" panose="02020603050405020304" pitchFamily="18" charset="0"/>
                <a:cs typeface="Times New Roman" panose="02020603050405020304" pitchFamily="18" charset="0"/>
                <a:sym typeface="+mn-ea"/>
              </a:rPr>
              <a:t>It is difficult to establish WIFI points.</a:t>
            </a:r>
            <a:endParaRPr lang="en-US" sz="2400" dirty="0">
              <a:latin typeface="Times New Roman" panose="02020603050405020304" pitchFamily="18" charset="0"/>
              <a:cs typeface="Times New Roman" panose="02020603050405020304" pitchFamily="18" charset="0"/>
            </a:endParaRPr>
          </a:p>
          <a:p>
            <a:pPr indent="0">
              <a:lnSpc>
                <a:spcPct val="110000"/>
              </a:lnSpc>
              <a:buFont typeface="Wingdings" panose="05000000000000000000" charset="0"/>
              <a:buNone/>
            </a:pPr>
            <a:endParaRPr lang="en-US" sz="2400">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v"/>
            </a:pPr>
            <a:endParaRPr lang="en-US" sz="2400">
              <a:latin typeface="Times New Roman" panose="02020603050405020304" pitchFamily="18" charset="0"/>
              <a:cs typeface="Times New Roman" panose="02020603050405020304" pitchFamily="18" charset="0"/>
            </a:endParaRPr>
          </a:p>
        </p:txBody>
      </p:sp>
      <p:sp>
        <p:nvSpPr>
          <p:cNvPr id="8" name="Text Box 7"/>
          <p:cNvSpPr txBox="1"/>
          <p:nvPr/>
        </p:nvSpPr>
        <p:spPr>
          <a:xfrm>
            <a:off x="5266690" y="2014855"/>
            <a:ext cx="4982845" cy="459740"/>
          </a:xfrm>
          <a:prstGeom prst="rect">
            <a:avLst/>
          </a:prstGeom>
          <a:noFill/>
        </p:spPr>
        <p:txBody>
          <a:bodyPr wrap="square" rtlCol="0">
            <a:noAutofit/>
          </a:bodyPr>
          <a:lstStyle/>
          <a:p>
            <a:r>
              <a:rPr lang="en-US"/>
              <a:t>                  </a:t>
            </a:r>
            <a:endParaRPr lang="en-US"/>
          </a:p>
        </p:txBody>
      </p:sp>
      <p:pic>
        <p:nvPicPr>
          <p:cNvPr id="12" name="Content Placeholder 11"/>
          <p:cNvPicPr>
            <a:picLocks noGrp="1" noChangeAspect="1"/>
          </p:cNvPicPr>
          <p:nvPr>
            <p:ph idx="1"/>
          </p:nvPr>
        </p:nvPicPr>
        <p:blipFill>
          <a:blip r:embed="rId1" cstate="print"/>
          <a:stretch>
            <a:fillRect/>
          </a:stretch>
        </p:blipFill>
        <p:spPr>
          <a:xfrm>
            <a:off x="11172825" y="419735"/>
            <a:ext cx="835025" cy="835025"/>
          </a:xfrm>
          <a:prstGeom prst="rect">
            <a:avLst/>
          </a:prstGeom>
        </p:spPr>
      </p:pic>
    </p:spTree>
  </p:cSld>
  <p:clrMapOvr>
    <a:masterClrMapping/>
  </p:clrMapOvr>
  <p:transition/>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Sarma_PR_JNTUA_30_1_13</Template>
  <TotalTime>0</TotalTime>
  <Words>15388</Words>
  <Application>WPS Presentation</Application>
  <PresentationFormat>Widescreen</PresentationFormat>
  <Paragraphs>426</Paragraphs>
  <Slides>30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Arial</vt:lpstr>
      <vt:lpstr>SimSun</vt:lpstr>
      <vt:lpstr>Wingdings</vt:lpstr>
      <vt:lpstr>Garamond</vt:lpstr>
      <vt:lpstr>Times New Roman</vt:lpstr>
      <vt:lpstr>Times New Roman</vt:lpstr>
      <vt:lpstr>Wingdings</vt:lpstr>
      <vt:lpstr>Microsoft YaHei</vt:lpstr>
      <vt:lpstr>Arial Unicode MS</vt:lpstr>
      <vt:lpstr>Calibri</vt:lpstr>
      <vt:lpstr>PMingLiU-ExtB</vt:lpstr>
      <vt:lpstr>Bahnschrift</vt:lpstr>
      <vt:lpstr>Bookman Old Style</vt:lpstr>
      <vt:lpstr>Algerian</vt:lpstr>
      <vt:lpstr>Edge</vt:lpstr>
      <vt:lpstr>PowerPoint 演示文稿</vt:lpstr>
      <vt:lpstr>     </vt:lpstr>
      <vt:lpstr> OUTLINE OF PRESENTATION:</vt:lpstr>
      <vt:lpstr>OBJECTIVE:</vt:lpstr>
      <vt:lpstr>PowerPoint 演示文稿</vt:lpstr>
      <vt:lpstr>INTRODUCTION:</vt:lpstr>
      <vt:lpstr>PowerPoint 演示文稿</vt:lpstr>
      <vt:lpstr>LITERATURE SURVEY 2:                                                                   </vt:lpstr>
      <vt:lpstr>LITERATURE SURVEY 3: </vt:lpstr>
      <vt:lpstr>LITERATURE SURVEY 4: </vt:lpstr>
      <vt:lpstr>Existing System:</vt:lpstr>
      <vt:lpstr>PowerPoint 演示文稿</vt:lpstr>
      <vt:lpstr>DISADVANTAGES:</vt:lpstr>
      <vt:lpstr>PowerPoint 演示文稿</vt:lpstr>
      <vt:lpstr> Accident Detection System:</vt:lpstr>
      <vt:lpstr>PowerPoint 演示文稿</vt:lpstr>
      <vt:lpstr>PowerPoint 演示文稿</vt:lpstr>
      <vt:lpstr>PowerPoint 演示文稿</vt:lpstr>
      <vt:lpstr>PowerPoint 演示文稿</vt:lpstr>
      <vt:lpstr>PowerPoint 演示文稿</vt:lpstr>
      <vt:lpstr>REQUIRED TOOLS</vt:lpstr>
      <vt:lpstr>ADVANTAGES:</vt:lpstr>
      <vt:lpstr>APPLICATIONS:</vt:lpstr>
      <vt:lpstr>RESULTS:</vt:lpstr>
      <vt:lpstr>PowerPoint 演示文稿</vt:lpstr>
      <vt:lpstr>PowerPoint 演示文稿</vt:lpstr>
      <vt:lpstr>PowerPoint 演示文稿</vt:lpstr>
      <vt:lpstr>PowerPoint 演示文稿</vt:lpstr>
      <vt:lpstr>CONCLUSION: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VIRATADITYA</dc:creator>
  <cp:lastModifiedBy>DELL</cp:lastModifiedBy>
  <cp:revision>1657</cp:revision>
  <dcterms:created xsi:type="dcterms:W3CDTF">2019-03-11T06:30:00Z</dcterms:created>
  <dcterms:modified xsi:type="dcterms:W3CDTF">2024-04-20T01:39:18Z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9B705AE0DAF34B5AAB50B2BDDAAFC29B_13</vt:lpwstr>
  </property>
  <property fmtid="{D5CDD505-2E9C-101B-9397-08002B2CF9AE}" pid="3" name="KSOProductBuildVer">
    <vt:lpwstr>1033-12.2.0.13489</vt:lpwstr>
  </property>
</Properties>
</file>